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20" r:id="rId2"/>
    <p:sldId id="321" r:id="rId3"/>
    <p:sldId id="339" r:id="rId4"/>
    <p:sldId id="336" r:id="rId5"/>
    <p:sldId id="329" r:id="rId6"/>
    <p:sldId id="337" r:id="rId7"/>
    <p:sldId id="322" r:id="rId8"/>
    <p:sldId id="338" r:id="rId9"/>
    <p:sldId id="323" r:id="rId10"/>
    <p:sldId id="324" r:id="rId11"/>
    <p:sldId id="341" r:id="rId12"/>
    <p:sldId id="342" r:id="rId13"/>
    <p:sldId id="340" r:id="rId14"/>
    <p:sldId id="327" r:id="rId15"/>
    <p:sldId id="343" r:id="rId16"/>
    <p:sldId id="332" r:id="rId17"/>
    <p:sldId id="334" r:id="rId18"/>
    <p:sldId id="345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13D3"/>
    <a:srgbClr val="882ED2"/>
    <a:srgbClr val="3333CC"/>
    <a:srgbClr val="0000CC"/>
    <a:srgbClr val="1D02BE"/>
    <a:srgbClr val="FF0048"/>
    <a:srgbClr val="9933FF"/>
    <a:srgbClr val="9966FF"/>
    <a:srgbClr val="99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8046" autoAdjust="0"/>
  </p:normalViewPr>
  <p:slideViewPr>
    <p:cSldViewPr snapToGrid="0">
      <p:cViewPr varScale="1">
        <p:scale>
          <a:sx n="110" d="100"/>
          <a:sy n="110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D0DF-48D5-4684-8096-31748A7D21F7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2C423-004B-4D5F-AD3F-0D2C021461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120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4FDB4-F8B0-41F7-A105-913CA1D7B379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D3BFF-0A9B-455C-8EA2-9DF7BD0A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978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#p4"/><Relationship Id="rId2" Type="http://schemas.openxmlformats.org/officeDocument/2006/relationships/hyperlink" Target="#p0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4655" y="1463160"/>
            <a:ext cx="7772400" cy="304705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приемной кампании в 1 классы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2025-2026 учебном году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63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88674" y="5375359"/>
            <a:ext cx="4915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Попова Т.Г., заместитель начальника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АМР «Корткеросский»</a:t>
            </a:r>
          </a:p>
        </p:txBody>
      </p:sp>
    </p:spTree>
    <p:extLst>
      <p:ext uri="{BB962C8B-B14F-4D97-AF65-F5344CB8AC3E}">
        <p14:creationId xmlns:p14="http://schemas.microsoft.com/office/powerpoint/2010/main" val="2660229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714" y="472111"/>
            <a:ext cx="8229600" cy="57712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Управления образования, по вопросам приема граждан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541" y="1521346"/>
            <a:ext cx="8366918" cy="5006572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детей, подлежащих обучению по образовательным программам дошкольного, начального общего образования;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форм получения образования, определенных родителями (законными представителями) детей;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приема детей в образовательную организацию на обучение по образовательным программам начального общего образования в более раннем или более позднем возрасте;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муниципальных образовательных организаций за конкретными территориями муниципального района;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распорядительного акта органа местного самоуправления муниципального района о закреплении образовательных организаций за конкретными территориями муниципального района, муниципального округа, городского округа (не позднее 15 марта текущего года) </a:t>
            </a:r>
            <a:r>
              <a:rPr lang="ru-RU" sz="1800" i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МР «Корткеросский» от 13.02.25 № 229</a:t>
            </a:r>
            <a:endParaRPr lang="ru-RU" sz="1800" b="1" i="1" dirty="0">
              <a:solidFill>
                <a:srgbClr val="2E13D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27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5129" y="154137"/>
            <a:ext cx="8229600" cy="336193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ОО в части приема граждан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270" y="752876"/>
            <a:ext cx="8905459" cy="50065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Установление правил приема на обучение по основным общеобразовательным программам в части, не урегулированной законодательством об образовании </a:t>
            </a:r>
            <a:r>
              <a:rPr lang="ru-RU" sz="1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(установить в 2025 году дату и время начала приема заявлений о приеме на обучение в первый класс для детей, указанных в пунктах 9, 9(1),10 и 12 Порядка приема, а также проживающих на закрепленной территории, </a:t>
            </a:r>
            <a:r>
              <a:rPr lang="ru-RU" sz="1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2025 г. 09.00</a:t>
            </a:r>
            <a:r>
              <a:rPr lang="ru-RU" sz="1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информационном стенде, официальном сайте ОО в сети «Интернет» должна быть размещена следующая информация и документы по вопросам приема граждан в 1 класс: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постановление администрации о закреплении образовательных организаций за конкретными территориями муниципального района (</a:t>
            </a:r>
            <a:r>
              <a:rPr lang="ru-RU" sz="1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13.02.25 № 229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локальные нормативные акты образовательной организации (правила приема обучающихся;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несовершеннолетних обучающихся);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примерная форма заявления;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информация о количестве мест в первых классах (размещается не позднее 10 календарных дней с момента издания распорядительного акта о закрепленной территории / </a:t>
            </a:r>
            <a:r>
              <a:rPr lang="ru-RU" sz="1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23.02.25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информация о наличии свободных мест для приема детей, не проживающих на закрепленной территории (</a:t>
            </a:r>
            <a:r>
              <a:rPr lang="ru-RU" sz="1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5 июля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график приема документов.</a:t>
            </a:r>
            <a:endParaRPr lang="ru-RU" sz="1800" b="1" i="1" dirty="0">
              <a:solidFill>
                <a:srgbClr val="2E13D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2576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714" y="154137"/>
            <a:ext cx="8229600" cy="57712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ОО в части приема граждан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541" y="885398"/>
            <a:ext cx="8366918" cy="50065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Организация приема граждан в 1 класс: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должностного лица ответственного за прием заявления и документов;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заявлений о приеме и прилагаемых документов;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заявления в журнале приема заявлений о приеме в образовательную организацию;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уведомления о факте приема заявления в личный кабинет на ЕПГУ;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родителям (законным представителям) ребенка документа, содержащего индивидуальный номер заявления о приеме на обучение и перечень представленных при приеме на обучение документов;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распорядительного акта о приеме детей на обучение в первый класс образовательной организации (в сроки, определенные п.17, 31 Порядка приема);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личного дела на каждого ребенка, зачисленного в образовательную организацию;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комплектование классов и назначение классного руководителя </a:t>
            </a:r>
            <a:endParaRPr lang="ru-RU" sz="1800" b="1" i="1" dirty="0">
              <a:solidFill>
                <a:srgbClr val="2E13D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2975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045" y="308276"/>
            <a:ext cx="8229600" cy="577124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приема родитель(и) (законный(</a:t>
            </a:r>
            <a:r>
              <a:rPr lang="ru-RU" sz="1800" b="1" dirty="0" err="1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18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представитель(и) ребенка или поступающий представляют следующие документы:</a:t>
            </a:r>
            <a:br>
              <a:rPr lang="ru-RU" sz="18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rgbClr val="2E13D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701" y="885398"/>
            <a:ext cx="8697275" cy="56960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копию документа, удостоверяющего личность родителя (законного представителя) ребенка или поступающего;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копию свидетельства о рождении ребенка или документа, подтверждающего родство заявителя; </a:t>
            </a:r>
          </a:p>
          <a:p>
            <a:pPr marL="0" indent="0" algn="just">
              <a:buNone/>
            </a:pPr>
            <a:r>
              <a:rPr lang="ru-RU" sz="1100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копию свидетельства о рождении полнородных и неполнородных брата и (или) сестры (в случае использования права преимущественного приема на обучение по образовательным программам начального общего образования ребенка в государственную или муниципальную образовательную организацию, в которой обучаются его полнородные и неполнородные брат и (или) сестра); </a:t>
            </a:r>
          </a:p>
          <a:p>
            <a:pPr marL="0" indent="0" algn="just">
              <a:buNone/>
            </a:pPr>
            <a:r>
              <a:rPr lang="ru-RU" sz="1100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копию документа, подтверждающего установление опеки или попечительства (при необходимости); </a:t>
            </a:r>
          </a:p>
          <a:p>
            <a:pPr marL="0" indent="0" algn="just">
              <a:buNone/>
            </a:pPr>
            <a:r>
              <a:rPr lang="ru-RU" sz="1100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копию документа о регистрации ребенка или поступающего по месту жительства или по месту пребывания на закрепленной территории или справку о приеме документов для оформления регистрации по месту жительства (в случае приема на обучение ребенка или поступающего, проживающего на закрепленной территории); </a:t>
            </a:r>
          </a:p>
          <a:p>
            <a:pPr marL="0" indent="0" algn="just">
              <a:buNone/>
            </a:pPr>
            <a:r>
              <a:rPr lang="ru-RU" sz="1100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документов, подтверждающих право внеочередного, первоочередного приема на обучение по основным общеобразовательным программам или преимущественного приема на обучение по образовательным программам основного общего и среднего общего образования, интегрированным с дополнительными общеразвивающими программами, имеющими целью подготовку несовершеннолетних граждан к военной или иной государственной службе, в том числе к государственной службе российского казачества; </a:t>
            </a:r>
          </a:p>
          <a:p>
            <a:pPr marL="0" indent="0" algn="just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копию заключения психолого-медико-педагогической комиссии (при наличии). </a:t>
            </a:r>
          </a:p>
          <a:p>
            <a:pPr marL="0" indent="0" algn="ctr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требовать представления других документов, кроме вышеуказанных, в качестве основания для приема на обучение по основным общеобразовательным программам!!!</a:t>
            </a: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посещении общеобразовательной организации и (или) очном взаимодействии с уполномоченными должностными лицами общеобразовательной организации родитель(и) (законный(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представитель(и) ребенка предъявляет(ют) оригиналы документов, указанных в пунктах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 2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6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а поступающий - оригинал документа, удостоверяющего личность поступающего. 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Родитель(и) (законный(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представитель(и) ребенка, являющегося иностранным гражданином или лицом без гражданства, дополнительно предъявляет(ют) документ, подтверждающий родство заявителя(ей) (или законность представления прав ребенка), и документ, подтверждающий право ребенка на пребывание в Российской Федерации. 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граждане и лица без гражданства все документы представляют на русском языке или вместе с заверенным в установленном порядке переводом на русский язык.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60960" y="5486400"/>
            <a:ext cx="9046685" cy="1283754"/>
          </a:xfrm>
          <a:prstGeom prst="round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9999">
                <a:schemeClr val="accent2">
                  <a:lumMod val="40000"/>
                  <a:lumOff val="60000"/>
                </a:schemeClr>
              </a:gs>
              <a:gs pos="70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заявления о приеме на обучение в электронной форме посредством ЕПГУ не допускается требовать копий или оригиналов документов, за исключением копий или оригиналов документов, подтверждающих внеочередное, первоочередное и преимущественное право приема на обучение, или документов, подтверждение которых в электронном виде невозможно.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332119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99" y="0"/>
            <a:ext cx="8229600" cy="82511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приема в 1 класс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14399" y="1313123"/>
            <a:ext cx="787179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подачи: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Дети11.рф 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://дети11.рф)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операторов почтовой связи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Личное обращение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электронном виде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подсистеме «Е-услуги образование» ГИС ЭО будет формироваться сводный реестр – журнал приема заявлений.</a:t>
            </a: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результатах рассмотрения заявления направляется на указанный в заявлении адрес (почтовый и (или) электронный) и в личный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ЕПГУ.</a:t>
            </a:r>
          </a:p>
        </p:txBody>
      </p:sp>
    </p:spTree>
    <p:extLst>
      <p:ext uri="{BB962C8B-B14F-4D97-AF65-F5344CB8AC3E}">
        <p14:creationId xmlns:p14="http://schemas.microsoft.com/office/powerpoint/2010/main" val="2096303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564" y="158005"/>
            <a:ext cx="8559957" cy="319619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количества мест в первых классах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00378"/>
              </p:ext>
            </p:extLst>
          </p:nvPr>
        </p:nvGraphicFramePr>
        <p:xfrm>
          <a:off x="2346099" y="667986"/>
          <a:ext cx="4134214" cy="5712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9484">
                  <a:extLst>
                    <a:ext uri="{9D8B030D-6E8A-4147-A177-3AD203B41FA5}">
                      <a16:colId xmlns:a16="http://schemas.microsoft.com/office/drawing/2014/main" val="2215740285"/>
                    </a:ext>
                  </a:extLst>
                </a:gridCol>
                <a:gridCol w="1404730">
                  <a:extLst>
                    <a:ext uri="{9D8B030D-6E8A-4147-A177-3AD203B41FA5}">
                      <a16:colId xmlns:a16="http://schemas.microsoft.com/office/drawing/2014/main" val="3228344708"/>
                    </a:ext>
                  </a:extLst>
                </a:gridCol>
              </a:tblGrid>
              <a:tr h="41869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мест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449004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Усть-Лэкчим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06746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п. Аджером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804903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п. Приозерный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9842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с. Корткерос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14642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с. Керес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2600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п. Подтыбок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879976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«СОШ» с. Подъельск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8793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«Сторожевская СОШ»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91402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с. Нившера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72656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С. Большелуг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411431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с. Богородск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743706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с. Мордино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596401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«ООШ» с. Небдино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44605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«СОШ» п.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Визябож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384669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«ООШ» п.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Намск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11785"/>
                  </a:ext>
                </a:extLst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349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68606"/>
            <a:ext cx="8229600" cy="82511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Необходимо: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6046" y="1160175"/>
            <a:ext cx="85919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Актуализировать содержание локального нормативного акта, регламентирующего правила приема обучающихся, в соответствии с Порядком приема, в том числе в части определения в 2025 году даты и времени начала приема заявлений о приеме на обучение в первый класс для детей, указанных в пунктах 9, 9(1), 10 и 12 Порядка приема, а также проживающих на закрепленной территории, 27 марта 2025 г. 9.00.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информационную открытость образовательной организации по вопросам приема.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ежедневный мониторинг свободных мест в период приемной кампании в 1 класс.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приемную кампанию 2025 года по приему в 1 класс в соответствии с требованиями законодательства в сфере образования.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марта 2025 г. Министерством будет проведен мониторинг наличия на официальных сайтах образовательных организаций информации по вопросам приема, подлежащей размещению.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30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357" y="18169"/>
            <a:ext cx="8559957" cy="319619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статусов заявлений в 2024 году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962671"/>
              </p:ext>
            </p:extLst>
          </p:nvPr>
        </p:nvGraphicFramePr>
        <p:xfrm>
          <a:off x="489857" y="337788"/>
          <a:ext cx="8203572" cy="627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443">
                  <a:extLst>
                    <a:ext uri="{9D8B030D-6E8A-4147-A177-3AD203B41FA5}">
                      <a16:colId xmlns:a16="http://schemas.microsoft.com/office/drawing/2014/main" val="2215740285"/>
                    </a:ext>
                  </a:extLst>
                </a:gridCol>
                <a:gridCol w="816791">
                  <a:extLst>
                    <a:ext uri="{9D8B030D-6E8A-4147-A177-3AD203B41FA5}">
                      <a16:colId xmlns:a16="http://schemas.microsoft.com/office/drawing/2014/main" val="3228344708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3277049661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1701427661"/>
                    </a:ext>
                  </a:extLst>
                </a:gridCol>
                <a:gridCol w="583475">
                  <a:extLst>
                    <a:ext uri="{9D8B030D-6E8A-4147-A177-3AD203B41FA5}">
                      <a16:colId xmlns:a16="http://schemas.microsoft.com/office/drawing/2014/main" val="810365991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3328178513"/>
                    </a:ext>
                  </a:extLst>
                </a:gridCol>
                <a:gridCol w="775062">
                  <a:extLst>
                    <a:ext uri="{9D8B030D-6E8A-4147-A177-3AD203B41FA5}">
                      <a16:colId xmlns:a16="http://schemas.microsoft.com/office/drawing/2014/main" val="1336205083"/>
                    </a:ext>
                  </a:extLst>
                </a:gridCol>
                <a:gridCol w="697046">
                  <a:extLst>
                    <a:ext uri="{9D8B030D-6E8A-4147-A177-3AD203B41FA5}">
                      <a16:colId xmlns:a16="http://schemas.microsoft.com/office/drawing/2014/main" val="1951110426"/>
                    </a:ext>
                  </a:extLst>
                </a:gridCol>
                <a:gridCol w="811812">
                  <a:extLst>
                    <a:ext uri="{9D8B030D-6E8A-4147-A177-3AD203B41FA5}">
                      <a16:colId xmlns:a16="http://schemas.microsoft.com/office/drawing/2014/main" val="2058500405"/>
                    </a:ext>
                  </a:extLst>
                </a:gridCol>
              </a:tblGrid>
              <a:tr h="281452">
                <a:tc rowSpan="2">
                  <a:txBody>
                    <a:bodyPr/>
                    <a:lstStyle/>
                    <a:p>
                      <a:pPr algn="r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1-классников в 2024 году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в системе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своевременно (до 05.09.24)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449004"/>
                  </a:ext>
                </a:extLst>
              </a:tr>
              <a:tr h="2962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новое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очередник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отозван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зачислен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520115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Усть-Лэкчим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06746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п. Аджером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804903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п. Приозерный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9842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с. Корткерос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14642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с. Керес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2600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п. Подтыбок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879976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</a:t>
                      </a:r>
                      <a:r>
                        <a:rPr lang="ru-RU" sz="1200" baseline="0" dirty="0"/>
                        <a:t> «СОШ» с. Подъельск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8793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«Сторожевская СОШ»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91402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с. Нившера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72656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С. Большелуг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411431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с. Богородск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743706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с. Мордино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596401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«ООШ» с. Небдино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446058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«СОШ» п.</a:t>
                      </a:r>
                      <a:r>
                        <a:rPr lang="ru-RU" sz="1200" baseline="0" dirty="0"/>
                        <a:t> Визябож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384669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МОУ «ООШ» п.</a:t>
                      </a:r>
                      <a:r>
                        <a:rPr lang="ru-RU" sz="1200" baseline="0" dirty="0"/>
                        <a:t> Намск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11785"/>
                  </a:ext>
                </a:extLst>
              </a:tr>
              <a:tr h="344250">
                <a:tc>
                  <a:txBody>
                    <a:bodyPr/>
                    <a:lstStyle/>
                    <a:p>
                      <a:r>
                        <a:rPr lang="ru-RU" sz="1200" dirty="0"/>
                        <a:t>ИТОГО: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624243"/>
                  </a:ext>
                </a:extLst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583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99" y="0"/>
            <a:ext cx="8229600" cy="82511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изменения статусов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97280" y="1356666"/>
            <a:ext cx="735874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–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регистрации заявления;</a:t>
            </a:r>
          </a:p>
          <a:p>
            <a:pPr algn="just"/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Очередник –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подтверждения оригиналами документов;</a:t>
            </a:r>
          </a:p>
          <a:p>
            <a:pPr algn="just"/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 в ОО –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волна (после издания приказа о зачислении детей, после 30 июня, но не позднее 3 июля); </a:t>
            </a:r>
          </a:p>
          <a:p>
            <a:pPr algn="just"/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 –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комплектовании 1 класса в ГИС ЭО берем из списка распределённых, а не из списка выпускников, статус меняется автоматически.</a:t>
            </a:r>
            <a:endParaRPr lang="ru-RU" sz="2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42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2283"/>
            <a:ext cx="8229600" cy="334065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основания организации приема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782508"/>
            <a:ext cx="8229600" cy="5810712"/>
          </a:xfrm>
        </p:spPr>
        <p:txBody>
          <a:bodyPr>
            <a:no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5, 55, 67 Федерального закона ФЗ-273 «Об образовании в Российской Федерации»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приёма на обучение по образовательным программам начального общего, основного общего и среднего общего образования (приказ Министерства просвещения РФ от 02 сентября 2020 г. N 458) </a:t>
            </a:r>
          </a:p>
          <a:p>
            <a:pPr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территорий за муниципальными образовательными организациями» (постановление АМР «Корткеросский» от 13.02.2025 № 229)</a:t>
            </a:r>
          </a:p>
          <a:p>
            <a:pPr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организации предоставления общедоступного и бесплатного дошкольного, начального общего, основного общего, среднего общего образования по основным общеобразовательным программам, организации предоставления дополнительного образования детей в муниципальных образовательных организациях, подведомственных Управлению образования администрации муниципального района «Корткеросский»» (постановление АМР «Корткеросский» от 28.07.2022 № 1135)</a:t>
            </a:r>
          </a:p>
          <a:p>
            <a:pPr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ведении учета детей, имеющих право на получение начального общего, основного общего, среднего общего образования и проживающих на территории МО МР «Корткеросский» (постановление АМР «Корткеросский» от 30.06.2020 № 852, с изменениями от 11.12.2020 № 1745)</a:t>
            </a:r>
          </a:p>
          <a:p>
            <a:pPr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получения образования, определенных родителями (законными представителями) детей (приказ Управления образования АМР «Корткеросский» от 30 июня 2020 года № ОД-02/300620) </a:t>
            </a:r>
          </a:p>
          <a:p>
            <a:pPr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 разрешения приема детей на обучение по образовательным программам начального общего образования в более раннем или более позднем возрасте (приказ Управления образования АМР «Корткеросский» от 01 июня 2018 года № ОД-01/010618)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1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E1126-85A0-4621-8212-36B33B1CD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приема детей, имеющих право внеочередного, первоочередного приема и преимущественное право приема на обучение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C2BF0F-E655-4A62-A417-BC7CE223C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78231"/>
            <a:ext cx="8229600" cy="34420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Пунктами             Порядка приема определены категории детей, имеющих право внеочередного, первоочередного приема.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Пунктом         определена категория детей, имеющих право преимущественного приема  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B97513D-903B-4217-A933-4C68B27F6A1F}"/>
              </a:ext>
            </a:extLst>
          </p:cNvPr>
          <p:cNvSpPr/>
          <p:nvPr/>
        </p:nvSpPr>
        <p:spPr>
          <a:xfrm>
            <a:off x="2771576" y="2097935"/>
            <a:ext cx="242744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9, 9(1), 10</a:t>
            </a:r>
            <a:endParaRPr lang="ru-RU" sz="4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68E332C-DF4C-401F-8BB4-10AD8DDA6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BBC6B90-D5D0-4FE0-B456-56A05D8D7188}"/>
              </a:ext>
            </a:extLst>
          </p:cNvPr>
          <p:cNvSpPr/>
          <p:nvPr/>
        </p:nvSpPr>
        <p:spPr>
          <a:xfrm>
            <a:off x="2458068" y="3698237"/>
            <a:ext cx="8011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  </a:t>
            </a:r>
            <a:endParaRPr lang="ru-RU" sz="4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9733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277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особенности приема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242391"/>
            <a:ext cx="8229600" cy="49558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внеочередном порядке предоставляются места в ОО, имеющих интернат: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п.5, ст.44 Закона РФ от 17.01.1992 № 2202-1 «О прокуратуре Российской Федерации»;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п.3, ст.19 Закона РФ от 26.06.1992 № 3132-1 «О статусе судей Российской Федерации»;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ч.25, ст.35 Федерального закона от 28.12.2010 «О Следственном комитете Российской Федерации».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внеочередном порядке предоставляются места в ГОУ и МОО детям, указанным: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п.8, ст.24 Федерального закона от 27.05.1998 № 76-ФЗ «О статусе военнослужащих»;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ст.28.1 Федерального закона от 03.07.2016 № 226-ФЗ «О войсках национальной гвардии Российской Федерации», по месту жительства их семей.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6C1138D-EBD9-43E8-9AF2-DF3119368351}"/>
              </a:ext>
            </a:extLst>
          </p:cNvPr>
          <p:cNvSpPr/>
          <p:nvPr/>
        </p:nvSpPr>
        <p:spPr>
          <a:xfrm>
            <a:off x="7824408" y="5934670"/>
            <a:ext cx="13195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9(1)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0BAADE6-D350-40E0-8DBC-071C9ECDF5A7}"/>
              </a:ext>
            </a:extLst>
          </p:cNvPr>
          <p:cNvSpPr/>
          <p:nvPr/>
        </p:nvSpPr>
        <p:spPr>
          <a:xfrm>
            <a:off x="8418937" y="3258663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88318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277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особенности приема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76130"/>
            <a:ext cx="8229600" cy="4955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первоочередном порядке предоставляются места в ОО по месту жительства их семей: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абз.2, ч.6, ст.19 Федерального закона от 27.05.1998 «О статусе военнослужащих»;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ч.6, ст.46 Федерального закона от 07.02.2011 № 3-ФЗ «О полиции»;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ч. 14, ст.3 Федерального закона от 30.12.2012 № 283-ФЗ «О социальных гарантиях сотрудникам некоторых федеральных органов исполнительной власти и внесения изменений в законодательные акты Российской Федерации»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560C68-C390-42E8-BB35-ABDFC0BA603E}"/>
              </a:ext>
            </a:extLst>
          </p:cNvPr>
          <p:cNvSpPr/>
          <p:nvPr/>
        </p:nvSpPr>
        <p:spPr>
          <a:xfrm>
            <a:off x="8237341" y="5879061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83838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277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особенности приема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51062"/>
            <a:ext cx="8229600" cy="56323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преимущественного приема: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ч.3.1, ст.67 Федерального Закона от 29.12.2012 № 273-ФЗ «Об образовании в Российской Федерации»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в том числе усыновленный (удочеренный) или находящийся под опекой или попечительством в семье, включая приемную семью либо в случаях, предусмотренных законами субъектов Российской Федерации, патронатную семью, имеет право преимущественного приема на обучение по основным общеобразовательным программам в государственную или муниципальную образовательную организацию, в которой обучаются его брат и (или) сестра (полнородные и неполнородные, усыновленные (удочеренные), дети, опекунами (попечителями) которых являются родители (законные представители) этого ребенка, или дети, родителями (законными представителями) которых являются опекуны (попечители) этого ребенка, за исключением случаев, предусмотренных частями 5 и 6 статьи 67 Федерального закон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ч.6, ст. 86 Федерального Закона от 29.12.2012 № 273-ФЗ «Об образовании в Российской Федерации»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ети, указанные в части 6 статьи 86 Федерального закона, пользуются преимущественным правом приема в общеобразовательные организации со специальными наименованиями "кадетская школа", "кадетский (морской кадетский) корпус" и "казачий кадетский корпус", которые реализуют образовательные программы основного общего и среднего общего образования, интегрированные с дополнительными общеразвивающими программами, имеющими целью подготовку несовершеннолетних граждан к военной или иной государственной службе, в том числе к государственной службе российского казачества).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4A7F2E2-77E1-412D-8C5B-6A40A58092E6}"/>
              </a:ext>
            </a:extLst>
          </p:cNvPr>
          <p:cNvSpPr/>
          <p:nvPr/>
        </p:nvSpPr>
        <p:spPr>
          <a:xfrm>
            <a:off x="8243409" y="591788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12</a:t>
            </a:r>
            <a:endParaRPr lang="ru-RU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8274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0498"/>
            <a:ext cx="8229600" cy="82511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претендентов и периоды приема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2488745" y="885399"/>
            <a:ext cx="4287794" cy="914400"/>
          </a:xfrm>
          <a:prstGeom prst="round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Претенденты на зачисление в 1 класс</a:t>
            </a:r>
          </a:p>
        </p:txBody>
      </p:sp>
      <p:sp>
        <p:nvSpPr>
          <p:cNvPr id="8" name="Стрелка вправо 7"/>
          <p:cNvSpPr/>
          <p:nvPr/>
        </p:nvSpPr>
        <p:spPr>
          <a:xfrm rot="7686813">
            <a:off x="1722423" y="1528843"/>
            <a:ext cx="764859" cy="643604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2865579">
            <a:off x="6818350" y="1584345"/>
            <a:ext cx="764859" cy="643604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25789" y="2543000"/>
            <a:ext cx="3249828" cy="55605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06 июля но не позднее 5 сентября текущего года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27267" y="2527150"/>
            <a:ext cx="3249828" cy="55605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27 марта по 30 июня текущего года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05183" y="2180882"/>
            <a:ext cx="2350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Гарантированный прием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22064" y="2180882"/>
            <a:ext cx="25574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на свободные места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2228" y="3096584"/>
            <a:ext cx="5704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лиц имеющие право на внеочередной, первоочередной, преимущественный прием и проживающие на закрепленной территорией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3785" y="3803191"/>
            <a:ext cx="3193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подтвержденной регистрацией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4055698" y="4181017"/>
            <a:ext cx="242316" cy="247135"/>
          </a:xfrm>
          <a:prstGeom prst="downArrow">
            <a:avLst/>
          </a:prstGeom>
          <a:solidFill>
            <a:srgbClr val="882ED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1373302" y="4181017"/>
            <a:ext cx="242316" cy="247135"/>
          </a:xfrm>
          <a:prstGeom prst="downArrow">
            <a:avLst/>
          </a:prstGeom>
          <a:solidFill>
            <a:srgbClr val="882ED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029545" y="3388493"/>
            <a:ext cx="242316" cy="247135"/>
          </a:xfrm>
          <a:prstGeom prst="down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998216" y="4570598"/>
            <a:ext cx="218181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регистрации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пребывания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91382" y="5697343"/>
            <a:ext cx="291680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справка о приеме документов для оформления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84485" y="3726771"/>
            <a:ext cx="2432590" cy="646331"/>
          </a:xfrm>
          <a:prstGeom prst="rect">
            <a:avLst/>
          </a:prstGeom>
          <a:gradFill>
            <a:gsLst>
              <a:gs pos="47000">
                <a:srgbClr val="DDE5F4"/>
              </a:gs>
              <a:gs pos="47000">
                <a:srgbClr val="D1DCF1"/>
              </a:gs>
              <a:gs pos="0">
                <a:schemeClr val="tx2">
                  <a:lumMod val="60000"/>
                  <a:lumOff val="40000"/>
                </a:schemeClr>
              </a:gs>
              <a:gs pos="47000">
                <a:schemeClr val="accent1">
                  <a:tint val="44500"/>
                  <a:satMod val="160000"/>
                </a:schemeClr>
              </a:gs>
              <a:gs pos="100000">
                <a:srgbClr val="FFFF00"/>
              </a:gs>
            </a:gsLst>
            <a:lin ang="5400000" scaled="0"/>
          </a:gradFill>
          <a:ln>
            <a:gradFill>
              <a:gsLst>
                <a:gs pos="47000">
                  <a:srgbClr val="DDE5F4"/>
                </a:gs>
                <a:gs pos="47000">
                  <a:srgbClr val="D1DCF1"/>
                </a:gs>
                <a:gs pos="0">
                  <a:schemeClr val="tx2">
                    <a:lumMod val="40000"/>
                    <a:lumOff val="60000"/>
                  </a:schemeClr>
                </a:gs>
                <a:gs pos="47000">
                  <a:schemeClr val="accent1">
                    <a:tint val="44500"/>
                    <a:satMod val="160000"/>
                  </a:schemeClr>
                </a:gs>
                <a:gs pos="100000">
                  <a:srgbClr val="FFFF00"/>
                </a:gs>
              </a:gsLst>
              <a:lin ang="5400000" scaled="0"/>
            </a:gradFill>
          </a:ln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ПРЕТЕНДЕТНЫ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РЕГИСТРАЦИИ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67" y="4570598"/>
            <a:ext cx="2436857" cy="920576"/>
          </a:xfrm>
          <a:prstGeom prst="rect">
            <a:avLst/>
          </a:prstGeom>
        </p:spPr>
      </p:pic>
      <p:sp>
        <p:nvSpPr>
          <p:cNvPr id="21" name="Стрелка вправо 8">
            <a:extLst>
              <a:ext uri="{FF2B5EF4-FFF2-40B4-BE49-F238E27FC236}">
                <a16:creationId xmlns:a16="http://schemas.microsoft.com/office/drawing/2014/main" id="{C5164147-FCC7-45C0-A874-4A54CF96CC53}"/>
              </a:ext>
            </a:extLst>
          </p:cNvPr>
          <p:cNvSpPr/>
          <p:nvPr/>
        </p:nvSpPr>
        <p:spPr>
          <a:xfrm rot="2865579" flipV="1">
            <a:off x="4033687" y="4405853"/>
            <a:ext cx="2749576" cy="327335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26BE0C-71AB-43F2-9E9C-F1DC6226B7CE}"/>
              </a:ext>
            </a:extLst>
          </p:cNvPr>
          <p:cNvSpPr txBox="1"/>
          <p:nvPr/>
        </p:nvSpPr>
        <p:spPr>
          <a:xfrm>
            <a:off x="5701792" y="5943565"/>
            <a:ext cx="3345147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дети, у которых обучаются  его брат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(или) сестра в данной ОО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87881F-5F8C-411D-8D59-8AC230B99592}"/>
              </a:ext>
            </a:extLst>
          </p:cNvPr>
          <p:cNvSpPr txBox="1"/>
          <p:nvPr/>
        </p:nvSpPr>
        <p:spPr>
          <a:xfrm>
            <a:off x="6183095" y="5561265"/>
            <a:ext cx="1692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регистрации</a:t>
            </a:r>
          </a:p>
        </p:txBody>
      </p:sp>
      <p:sp>
        <p:nvSpPr>
          <p:cNvPr id="27" name="Стрелка вправо 7">
            <a:extLst>
              <a:ext uri="{FF2B5EF4-FFF2-40B4-BE49-F238E27FC236}">
                <a16:creationId xmlns:a16="http://schemas.microsoft.com/office/drawing/2014/main" id="{0F4B00F2-1D17-46A9-8FCB-29734946BCF9}"/>
              </a:ext>
            </a:extLst>
          </p:cNvPr>
          <p:cNvSpPr/>
          <p:nvPr/>
        </p:nvSpPr>
        <p:spPr>
          <a:xfrm rot="7686813">
            <a:off x="3093634" y="3566095"/>
            <a:ext cx="434012" cy="310666"/>
          </a:xfrm>
          <a:prstGeom prst="rightArrow">
            <a:avLst>
              <a:gd name="adj1" fmla="val 50000"/>
              <a:gd name="adj2" fmla="val 59920"/>
            </a:avLst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highlight>
                <a:srgbClr val="882ED2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59874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B64AAD-EB9D-4328-B923-6F93BD425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018"/>
            <a:ext cx="8229600" cy="838373"/>
          </a:xfrm>
        </p:spPr>
        <p:txBody>
          <a:bodyPr/>
          <a:lstStyle/>
          <a:p>
            <a:r>
              <a:rPr lang="ru-RU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принятия решения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6BC390-2844-4518-872D-79E22E43A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61391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 зачислении детей, указанных в пунктах 9, 9(1),10,12 Порядка приема, а также проживающих на закрепленной за школой территории, издается 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3 рабочих дней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приема заявлений о приеме на обучение в первый класс, т.е. в течение 3 рабочих дней после 30 июня текущего года (в этом году 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3 июля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детей, не проживающих на закрепленной территории, прием заявлений о приеме на обучение в первый класс начинается 6 июля текущего года до момента заполнения свободных мест, но не позднее 5 сентября текущего года. В данном случае распорядительный акт о приеме на обучение ребенка должен быть издан 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5 рабочих дней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приема заявления о приеме на обучение и представленных документов.</a:t>
            </a:r>
          </a:p>
        </p:txBody>
      </p:sp>
    </p:spTree>
    <p:extLst>
      <p:ext uri="{BB962C8B-B14F-4D97-AF65-F5344CB8AC3E}">
        <p14:creationId xmlns:p14="http://schemas.microsoft.com/office/powerpoint/2010/main" val="4045383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2282"/>
            <a:ext cx="8229600" cy="82511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2E13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в зачислении в 1 класс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714" cy="88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292147" y="1093319"/>
            <a:ext cx="3007105" cy="720980"/>
          </a:xfrm>
          <a:prstGeom prst="round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91068" y="1187833"/>
            <a:ext cx="4852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свободных мест в ОО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52615" y="2104876"/>
            <a:ext cx="6240162" cy="854930"/>
          </a:xfrm>
          <a:prstGeom prst="round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запрещается отказывать в приеме заявления!!!</a:t>
            </a:r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4106319" y="3005811"/>
            <a:ext cx="558951" cy="643604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71719" y="4110981"/>
            <a:ext cx="4028149" cy="1126778"/>
          </a:xfrm>
          <a:prstGeom prst="round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Заявитель при получении отказа должен обратиться в Управление образования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547435" y="1170695"/>
            <a:ext cx="558951" cy="643604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098446" y="3489703"/>
            <a:ext cx="657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→  рассмотрение →  решение → ответ заявителю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1C8B54-D459-467B-B233-EEDBA6E97E35}"/>
              </a:ext>
            </a:extLst>
          </p:cNvPr>
          <p:cNvSpPr txBox="1"/>
          <p:nvPr/>
        </p:nvSpPr>
        <p:spPr>
          <a:xfrm>
            <a:off x="718570" y="5534439"/>
            <a:ext cx="77068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поступившие заявления вне зависимости от способа их подачи подлежат обязательной регистрации в подсистеме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«Е-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Услуги.Образование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ГИС ЭО</a:t>
            </a:r>
          </a:p>
        </p:txBody>
      </p:sp>
    </p:spTree>
    <p:extLst>
      <p:ext uri="{BB962C8B-B14F-4D97-AF65-F5344CB8AC3E}">
        <p14:creationId xmlns:p14="http://schemas.microsoft.com/office/powerpoint/2010/main" val="28598743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4278</TotalTime>
  <Words>2026</Words>
  <Application>Microsoft Office PowerPoint</Application>
  <PresentationFormat>Экран (4:3)</PresentationFormat>
  <Paragraphs>244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Тема Office</vt:lpstr>
      <vt:lpstr>Организация приемной кампании в 1 классы в 2025-2026 учебном году</vt:lpstr>
      <vt:lpstr>Нормативные основания организации приема в 1 класс</vt:lpstr>
      <vt:lpstr>Особенности приема детей, имеющих право внеочередного, первоочередного приема и преимущественное право приема на обучение</vt:lpstr>
      <vt:lpstr>Некоторые особенности приема в 1 класс</vt:lpstr>
      <vt:lpstr>Некоторые особенности приема в 1 класс</vt:lpstr>
      <vt:lpstr>Некоторые особенности приема в 1 класс</vt:lpstr>
      <vt:lpstr>Категории претендентов и периоды приема</vt:lpstr>
      <vt:lpstr>Сроки принятия решения</vt:lpstr>
      <vt:lpstr>Отказ в зачислении в 1 класс</vt:lpstr>
      <vt:lpstr>Полномочия Управления образования, по вопросам приема граждан в 1 класс</vt:lpstr>
      <vt:lpstr>Компетенции ОО в части приема граждан в 1 класс</vt:lpstr>
      <vt:lpstr>Компетенции ОО в части приема граждан в 1 класс</vt:lpstr>
      <vt:lpstr>Для приема родитель(и) (законный(ые) представитель(и) ребенка или поступающий представляют следующие документы: </vt:lpstr>
      <vt:lpstr>Об организации приема в 1 класс</vt:lpstr>
      <vt:lpstr>Определение количества мест в первых классах</vt:lpstr>
      <vt:lpstr>Необходимо:</vt:lpstr>
      <vt:lpstr>Перевод статусов заявлений в 2024 году</vt:lpstr>
      <vt:lpstr>Сроки изменения статусов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Татьяна Геннадьевна</cp:lastModifiedBy>
  <cp:revision>401</cp:revision>
  <dcterms:created xsi:type="dcterms:W3CDTF">2014-11-21T11:00:06Z</dcterms:created>
  <dcterms:modified xsi:type="dcterms:W3CDTF">2025-02-18T13:04:20Z</dcterms:modified>
</cp:coreProperties>
</file>