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338" r:id="rId3"/>
    <p:sldId id="259" r:id="rId4"/>
    <p:sldId id="260" r:id="rId5"/>
    <p:sldId id="334" r:id="rId6"/>
    <p:sldId id="333" r:id="rId7"/>
    <p:sldId id="335" r:id="rId8"/>
    <p:sldId id="336" r:id="rId9"/>
    <p:sldId id="337" r:id="rId10"/>
  </p:sldIdLst>
  <p:sldSz cx="9144000" cy="6858000" type="screen4x3"/>
  <p:notesSz cx="6797675" cy="9929813"/>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420" autoAdjust="0"/>
  </p:normalViewPr>
  <p:slideViewPr>
    <p:cSldViewPr>
      <p:cViewPr varScale="1">
        <p:scale>
          <a:sx n="92" d="100"/>
          <a:sy n="92" d="100"/>
        </p:scale>
        <p:origin x="2154"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46351" cy="49783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728" y="1"/>
            <a:ext cx="2946351" cy="497838"/>
          </a:xfrm>
          <a:prstGeom prst="rect">
            <a:avLst/>
          </a:prstGeom>
        </p:spPr>
        <p:txBody>
          <a:bodyPr vert="horz" lIns="91440" tIns="45720" rIns="91440" bIns="45720" rtlCol="0"/>
          <a:lstStyle>
            <a:lvl1pPr algn="r">
              <a:defRPr sz="1200"/>
            </a:lvl1pPr>
          </a:lstStyle>
          <a:p>
            <a:fld id="{D5EEB104-8E05-4B07-89A5-D5B985F175E4}" type="datetimeFigureOut">
              <a:rPr lang="ru-RU" smtClean="0"/>
              <a:t>17.10.2024</a:t>
            </a:fld>
            <a:endParaRPr lang="ru-RU"/>
          </a:p>
        </p:txBody>
      </p:sp>
      <p:sp>
        <p:nvSpPr>
          <p:cNvPr id="4" name="Образ слайда 3"/>
          <p:cNvSpPr>
            <a:spLocks noGrp="1" noRot="1" noChangeAspect="1"/>
          </p:cNvSpPr>
          <p:nvPr>
            <p:ph type="sldImg" idx="2"/>
          </p:nvPr>
        </p:nvSpPr>
        <p:spPr>
          <a:xfrm>
            <a:off x="1165225" y="1241425"/>
            <a:ext cx="4467225" cy="3351213"/>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928" y="4778614"/>
            <a:ext cx="5437821" cy="3909774"/>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31975"/>
            <a:ext cx="2946351" cy="497838"/>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728" y="9431975"/>
            <a:ext cx="2946351" cy="497838"/>
          </a:xfrm>
          <a:prstGeom prst="rect">
            <a:avLst/>
          </a:prstGeom>
        </p:spPr>
        <p:txBody>
          <a:bodyPr vert="horz" lIns="91440" tIns="45720" rIns="91440" bIns="45720" rtlCol="0" anchor="b"/>
          <a:lstStyle>
            <a:lvl1pPr algn="r">
              <a:defRPr sz="1200"/>
            </a:lvl1pPr>
          </a:lstStyle>
          <a:p>
            <a:fld id="{97F3392C-896A-45F0-BFE9-64BB45156217}" type="slidenum">
              <a:rPr lang="ru-RU" smtClean="0"/>
              <a:t>‹#›</a:t>
            </a:fld>
            <a:endParaRPr lang="ru-RU"/>
          </a:p>
        </p:txBody>
      </p:sp>
    </p:spTree>
    <p:extLst>
      <p:ext uri="{BB962C8B-B14F-4D97-AF65-F5344CB8AC3E}">
        <p14:creationId xmlns:p14="http://schemas.microsoft.com/office/powerpoint/2010/main" val="29024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fld id="{97F3392C-896A-45F0-BFE9-64BB45156217}" type="slidenum">
              <a:rPr lang="ru-RU" smtClean="0"/>
              <a:t>1</a:t>
            </a:fld>
            <a:endParaRPr lang="ru-RU"/>
          </a:p>
        </p:txBody>
      </p:sp>
    </p:spTree>
    <p:extLst>
      <p:ext uri="{BB962C8B-B14F-4D97-AF65-F5344CB8AC3E}">
        <p14:creationId xmlns:p14="http://schemas.microsoft.com/office/powerpoint/2010/main" val="2096096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7F3392C-896A-45F0-BFE9-64BB45156217}" type="slidenum">
              <a:rPr lang="ru-RU" smtClean="0"/>
              <a:t>3</a:t>
            </a:fld>
            <a:endParaRPr lang="ru-RU"/>
          </a:p>
        </p:txBody>
      </p:sp>
    </p:spTree>
    <p:extLst>
      <p:ext uri="{BB962C8B-B14F-4D97-AF65-F5344CB8AC3E}">
        <p14:creationId xmlns:p14="http://schemas.microsoft.com/office/powerpoint/2010/main" val="3227971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У детских садов отклонение допустимо, у школ нет.</a:t>
            </a:r>
          </a:p>
        </p:txBody>
      </p:sp>
      <p:sp>
        <p:nvSpPr>
          <p:cNvPr id="4" name="Номер слайда 3"/>
          <p:cNvSpPr>
            <a:spLocks noGrp="1"/>
          </p:cNvSpPr>
          <p:nvPr>
            <p:ph type="sldNum" sz="quarter" idx="5"/>
          </p:nvPr>
        </p:nvSpPr>
        <p:spPr/>
        <p:txBody>
          <a:bodyPr/>
          <a:lstStyle/>
          <a:p>
            <a:fld id="{97F3392C-896A-45F0-BFE9-64BB45156217}" type="slidenum">
              <a:rPr lang="ru-RU" smtClean="0"/>
              <a:t>4</a:t>
            </a:fld>
            <a:endParaRPr lang="ru-RU"/>
          </a:p>
        </p:txBody>
      </p:sp>
    </p:spTree>
    <p:extLst>
      <p:ext uri="{BB962C8B-B14F-4D97-AF65-F5344CB8AC3E}">
        <p14:creationId xmlns:p14="http://schemas.microsoft.com/office/powerpoint/2010/main" val="4229400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7F3392C-896A-45F0-BFE9-64BB45156217}" type="slidenum">
              <a:rPr lang="ru-RU" smtClean="0"/>
              <a:t>5</a:t>
            </a:fld>
            <a:endParaRPr lang="ru-RU"/>
          </a:p>
        </p:txBody>
      </p:sp>
    </p:spTree>
    <p:extLst>
      <p:ext uri="{BB962C8B-B14F-4D97-AF65-F5344CB8AC3E}">
        <p14:creationId xmlns:p14="http://schemas.microsoft.com/office/powerpoint/2010/main" val="365597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7F3392C-896A-45F0-BFE9-64BB45156217}" type="slidenum">
              <a:rPr lang="ru-RU" smtClean="0"/>
              <a:t>6</a:t>
            </a:fld>
            <a:endParaRPr lang="ru-RU"/>
          </a:p>
        </p:txBody>
      </p:sp>
    </p:spTree>
    <p:extLst>
      <p:ext uri="{BB962C8B-B14F-4D97-AF65-F5344CB8AC3E}">
        <p14:creationId xmlns:p14="http://schemas.microsoft.com/office/powerpoint/2010/main" val="4152112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Куча примеров когда у вас меняются данные по прошествии времени. </a:t>
            </a:r>
          </a:p>
        </p:txBody>
      </p:sp>
      <p:sp>
        <p:nvSpPr>
          <p:cNvPr id="4" name="Номер слайда 3"/>
          <p:cNvSpPr>
            <a:spLocks noGrp="1"/>
          </p:cNvSpPr>
          <p:nvPr>
            <p:ph type="sldNum" sz="quarter" idx="5"/>
          </p:nvPr>
        </p:nvSpPr>
        <p:spPr/>
        <p:txBody>
          <a:bodyPr/>
          <a:lstStyle/>
          <a:p>
            <a:fld id="{97F3392C-896A-45F0-BFE9-64BB45156217}" type="slidenum">
              <a:rPr lang="ru-RU" smtClean="0"/>
              <a:t>7</a:t>
            </a:fld>
            <a:endParaRPr lang="ru-RU"/>
          </a:p>
        </p:txBody>
      </p:sp>
    </p:spTree>
    <p:extLst>
      <p:ext uri="{BB962C8B-B14F-4D97-AF65-F5344CB8AC3E}">
        <p14:creationId xmlns:p14="http://schemas.microsoft.com/office/powerpoint/2010/main" val="3422032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Соответственно сколько детей, какого возраста и какой категории у вас будет на 20 сентября, то количество в разбивке по возрастам и категориям вы получите в муниципальном задании на следующий финансовый год.</a:t>
            </a:r>
          </a:p>
        </p:txBody>
      </p:sp>
      <p:sp>
        <p:nvSpPr>
          <p:cNvPr id="4" name="Номер слайда 3"/>
          <p:cNvSpPr>
            <a:spLocks noGrp="1"/>
          </p:cNvSpPr>
          <p:nvPr>
            <p:ph type="sldNum" sz="quarter" idx="5"/>
          </p:nvPr>
        </p:nvSpPr>
        <p:spPr/>
        <p:txBody>
          <a:bodyPr/>
          <a:lstStyle/>
          <a:p>
            <a:fld id="{97F3392C-896A-45F0-BFE9-64BB45156217}" type="slidenum">
              <a:rPr lang="ru-RU" smtClean="0"/>
              <a:t>8</a:t>
            </a:fld>
            <a:endParaRPr lang="ru-RU"/>
          </a:p>
        </p:txBody>
      </p:sp>
    </p:spTree>
    <p:extLst>
      <p:ext uri="{BB962C8B-B14F-4D97-AF65-F5344CB8AC3E}">
        <p14:creationId xmlns:p14="http://schemas.microsoft.com/office/powerpoint/2010/main" val="360976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3200" b="1" i="0">
                <a:solidFill>
                  <a:srgbClr val="2D12D2"/>
                </a:solidFill>
                <a:latin typeface="Times New Roman"/>
                <a:cs typeface="Times New Roman"/>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1800" b="1" i="0">
                <a:solidFill>
                  <a:srgbClr val="2A6C73"/>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4000" cy="6857999"/>
          </a:xfrm>
          <a:prstGeom prst="rect">
            <a:avLst/>
          </a:prstGeom>
        </p:spPr>
      </p:pic>
      <p:sp>
        <p:nvSpPr>
          <p:cNvPr id="2" name="Holder 2"/>
          <p:cNvSpPr>
            <a:spLocks noGrp="1"/>
          </p:cNvSpPr>
          <p:nvPr>
            <p:ph type="title"/>
          </p:nvPr>
        </p:nvSpPr>
        <p:spPr/>
        <p:txBody>
          <a:bodyPr lIns="0" tIns="0" rIns="0" bIns="0"/>
          <a:lstStyle>
            <a:lvl1pPr>
              <a:defRPr sz="3200" b="1" i="0">
                <a:solidFill>
                  <a:srgbClr val="2D12D2"/>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800" b="1" i="0">
                <a:solidFill>
                  <a:srgbClr val="2A6C73"/>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2D12D2"/>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2D12D2"/>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95" y="1523"/>
            <a:ext cx="2498090" cy="1388110"/>
          </a:xfrm>
          <a:custGeom>
            <a:avLst/>
            <a:gdLst/>
            <a:ahLst/>
            <a:cxnLst/>
            <a:rect l="l" t="t" r="r" b="b"/>
            <a:pathLst>
              <a:path w="2498090" h="1388110">
                <a:moveTo>
                  <a:pt x="1998091" y="0"/>
                </a:moveTo>
                <a:lnTo>
                  <a:pt x="0" y="0"/>
                </a:lnTo>
                <a:lnTo>
                  <a:pt x="0" y="1387983"/>
                </a:lnTo>
                <a:lnTo>
                  <a:pt x="2497582" y="1387983"/>
                </a:lnTo>
                <a:lnTo>
                  <a:pt x="1998091" y="0"/>
                </a:lnTo>
                <a:close/>
              </a:path>
            </a:pathLst>
          </a:custGeom>
          <a:solidFill>
            <a:srgbClr val="5FC9EE"/>
          </a:solidFill>
        </p:spPr>
        <p:txBody>
          <a:bodyPr wrap="square" lIns="0" tIns="0" rIns="0" bIns="0" rtlCol="0"/>
          <a:lstStyle/>
          <a:p>
            <a:endParaRPr/>
          </a:p>
        </p:txBody>
      </p:sp>
      <p:sp>
        <p:nvSpPr>
          <p:cNvPr id="17" name="bg object 17"/>
          <p:cNvSpPr/>
          <p:nvPr/>
        </p:nvSpPr>
        <p:spPr>
          <a:xfrm>
            <a:off x="6095" y="1523"/>
            <a:ext cx="2498090" cy="1388110"/>
          </a:xfrm>
          <a:custGeom>
            <a:avLst/>
            <a:gdLst/>
            <a:ahLst/>
            <a:cxnLst/>
            <a:rect l="l" t="t" r="r" b="b"/>
            <a:pathLst>
              <a:path w="2498090" h="1388110">
                <a:moveTo>
                  <a:pt x="1998091" y="0"/>
                </a:moveTo>
                <a:lnTo>
                  <a:pt x="2497582" y="1387983"/>
                </a:lnTo>
                <a:lnTo>
                  <a:pt x="0" y="1387983"/>
                </a:lnTo>
                <a:lnTo>
                  <a:pt x="0" y="0"/>
                </a:lnTo>
                <a:lnTo>
                  <a:pt x="1998091" y="0"/>
                </a:lnTo>
                <a:close/>
              </a:path>
            </a:pathLst>
          </a:custGeom>
          <a:ln w="12192">
            <a:solidFill>
              <a:srgbClr val="5FC9EE"/>
            </a:solidFill>
          </a:ln>
        </p:spPr>
        <p:txBody>
          <a:bodyPr wrap="square" lIns="0" tIns="0" rIns="0" bIns="0" rtlCol="0"/>
          <a:lstStyle/>
          <a:p>
            <a:endParaRPr/>
          </a:p>
        </p:txBody>
      </p:sp>
      <p:sp>
        <p:nvSpPr>
          <p:cNvPr id="18" name="bg object 18"/>
          <p:cNvSpPr/>
          <p:nvPr/>
        </p:nvSpPr>
        <p:spPr>
          <a:xfrm>
            <a:off x="0" y="103632"/>
            <a:ext cx="2325370" cy="1284605"/>
          </a:xfrm>
          <a:custGeom>
            <a:avLst/>
            <a:gdLst/>
            <a:ahLst/>
            <a:cxnLst/>
            <a:rect l="l" t="t" r="r" b="b"/>
            <a:pathLst>
              <a:path w="2325370" h="1284605">
                <a:moveTo>
                  <a:pt x="1860295" y="0"/>
                </a:moveTo>
                <a:lnTo>
                  <a:pt x="0" y="0"/>
                </a:lnTo>
                <a:lnTo>
                  <a:pt x="0" y="1284224"/>
                </a:lnTo>
                <a:lnTo>
                  <a:pt x="2325370" y="1284224"/>
                </a:lnTo>
                <a:lnTo>
                  <a:pt x="1860295" y="0"/>
                </a:lnTo>
                <a:close/>
              </a:path>
            </a:pathLst>
          </a:custGeom>
          <a:solidFill>
            <a:srgbClr val="091753"/>
          </a:solidFill>
        </p:spPr>
        <p:txBody>
          <a:bodyPr wrap="square" lIns="0" tIns="0" rIns="0" bIns="0" rtlCol="0"/>
          <a:lstStyle/>
          <a:p>
            <a:endParaRPr/>
          </a:p>
        </p:txBody>
      </p:sp>
      <p:sp>
        <p:nvSpPr>
          <p:cNvPr id="19" name="bg object 19"/>
          <p:cNvSpPr/>
          <p:nvPr/>
        </p:nvSpPr>
        <p:spPr>
          <a:xfrm>
            <a:off x="0" y="103632"/>
            <a:ext cx="2325370" cy="1284605"/>
          </a:xfrm>
          <a:custGeom>
            <a:avLst/>
            <a:gdLst/>
            <a:ahLst/>
            <a:cxnLst/>
            <a:rect l="l" t="t" r="r" b="b"/>
            <a:pathLst>
              <a:path w="2325370" h="1284605">
                <a:moveTo>
                  <a:pt x="1860295" y="0"/>
                </a:moveTo>
                <a:lnTo>
                  <a:pt x="2325370" y="1284224"/>
                </a:lnTo>
                <a:lnTo>
                  <a:pt x="0" y="1284224"/>
                </a:lnTo>
                <a:lnTo>
                  <a:pt x="0" y="0"/>
                </a:lnTo>
                <a:lnTo>
                  <a:pt x="1860295" y="0"/>
                </a:lnTo>
                <a:close/>
              </a:path>
            </a:pathLst>
          </a:custGeom>
          <a:ln w="12191">
            <a:solidFill>
              <a:srgbClr val="091753"/>
            </a:solidFill>
          </a:ln>
        </p:spPr>
        <p:txBody>
          <a:bodyPr wrap="square" lIns="0" tIns="0" rIns="0" bIns="0" rtlCol="0"/>
          <a:lstStyle/>
          <a:p>
            <a:endParaRPr/>
          </a:p>
        </p:txBody>
      </p:sp>
      <p:sp>
        <p:nvSpPr>
          <p:cNvPr id="20" name="bg object 20"/>
          <p:cNvSpPr/>
          <p:nvPr/>
        </p:nvSpPr>
        <p:spPr>
          <a:xfrm>
            <a:off x="0" y="326136"/>
            <a:ext cx="2947035" cy="891540"/>
          </a:xfrm>
          <a:custGeom>
            <a:avLst/>
            <a:gdLst/>
            <a:ahLst/>
            <a:cxnLst/>
            <a:rect l="l" t="t" r="r" b="b"/>
            <a:pathLst>
              <a:path w="2947035" h="891540">
                <a:moveTo>
                  <a:pt x="2355850" y="0"/>
                </a:moveTo>
                <a:lnTo>
                  <a:pt x="0" y="0"/>
                </a:lnTo>
                <a:lnTo>
                  <a:pt x="0" y="891540"/>
                </a:lnTo>
                <a:lnTo>
                  <a:pt x="2947035" y="891540"/>
                </a:lnTo>
                <a:lnTo>
                  <a:pt x="2355850" y="0"/>
                </a:lnTo>
                <a:close/>
              </a:path>
            </a:pathLst>
          </a:custGeom>
          <a:solidFill>
            <a:srgbClr val="C5DFBD"/>
          </a:solidFill>
        </p:spPr>
        <p:txBody>
          <a:bodyPr wrap="square" lIns="0" tIns="0" rIns="0" bIns="0" rtlCol="0"/>
          <a:lstStyle/>
          <a:p>
            <a:endParaRPr/>
          </a:p>
        </p:txBody>
      </p:sp>
      <p:sp>
        <p:nvSpPr>
          <p:cNvPr id="21" name="bg object 21"/>
          <p:cNvSpPr/>
          <p:nvPr/>
        </p:nvSpPr>
        <p:spPr>
          <a:xfrm>
            <a:off x="0" y="326136"/>
            <a:ext cx="2947035" cy="891540"/>
          </a:xfrm>
          <a:custGeom>
            <a:avLst/>
            <a:gdLst/>
            <a:ahLst/>
            <a:cxnLst/>
            <a:rect l="l" t="t" r="r" b="b"/>
            <a:pathLst>
              <a:path w="2947035" h="891540">
                <a:moveTo>
                  <a:pt x="2355850" y="0"/>
                </a:moveTo>
                <a:lnTo>
                  <a:pt x="2947035" y="891540"/>
                </a:lnTo>
                <a:lnTo>
                  <a:pt x="0" y="891540"/>
                </a:lnTo>
              </a:path>
              <a:path w="2947035" h="891540">
                <a:moveTo>
                  <a:pt x="0" y="0"/>
                </a:moveTo>
                <a:lnTo>
                  <a:pt x="2355850" y="0"/>
                </a:lnTo>
              </a:path>
            </a:pathLst>
          </a:custGeom>
          <a:ln w="12192">
            <a:solidFill>
              <a:srgbClr val="C5DFBD"/>
            </a:solidFill>
          </a:ln>
        </p:spPr>
        <p:txBody>
          <a:bodyPr wrap="square" lIns="0" tIns="0" rIns="0" bIns="0" rtlCol="0"/>
          <a:lstStyle/>
          <a:p>
            <a:endParaRPr/>
          </a:p>
        </p:txBody>
      </p:sp>
      <p:sp>
        <p:nvSpPr>
          <p:cNvPr id="2" name="Holder 2"/>
          <p:cNvSpPr>
            <a:spLocks noGrp="1"/>
          </p:cNvSpPr>
          <p:nvPr>
            <p:ph type="title"/>
          </p:nvPr>
        </p:nvSpPr>
        <p:spPr>
          <a:xfrm>
            <a:off x="1303782" y="-118490"/>
            <a:ext cx="7427848" cy="1235277"/>
          </a:xfrm>
          <a:prstGeom prst="rect">
            <a:avLst/>
          </a:prstGeom>
        </p:spPr>
        <p:txBody>
          <a:bodyPr wrap="square" lIns="0" tIns="0" rIns="0" bIns="0">
            <a:spAutoFit/>
          </a:bodyPr>
          <a:lstStyle>
            <a:lvl1pPr>
              <a:defRPr sz="3200" b="1" i="0">
                <a:solidFill>
                  <a:srgbClr val="2D12D2"/>
                </a:solidFill>
                <a:latin typeface="Times New Roman"/>
                <a:cs typeface="Times New Roman"/>
              </a:defRPr>
            </a:lvl1pPr>
          </a:lstStyle>
          <a:p>
            <a:endParaRPr/>
          </a:p>
        </p:txBody>
      </p:sp>
      <p:sp>
        <p:nvSpPr>
          <p:cNvPr id="3" name="Holder 3"/>
          <p:cNvSpPr>
            <a:spLocks noGrp="1"/>
          </p:cNvSpPr>
          <p:nvPr>
            <p:ph type="body" idx="1"/>
          </p:nvPr>
        </p:nvSpPr>
        <p:spPr>
          <a:xfrm>
            <a:off x="559714" y="1497329"/>
            <a:ext cx="6560184" cy="3908425"/>
          </a:xfrm>
          <a:prstGeom prst="rect">
            <a:avLst/>
          </a:prstGeom>
        </p:spPr>
        <p:txBody>
          <a:bodyPr wrap="square" lIns="0" tIns="0" rIns="0" bIns="0">
            <a:spAutoFit/>
          </a:bodyPr>
          <a:lstStyle>
            <a:lvl1pPr>
              <a:defRPr sz="1800" b="1" i="0">
                <a:solidFill>
                  <a:srgbClr val="2A6C73"/>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10/17/2024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4021" y="1738071"/>
            <a:ext cx="7571740" cy="3089948"/>
          </a:xfrm>
          <a:prstGeom prst="rect">
            <a:avLst/>
          </a:prstGeom>
        </p:spPr>
        <p:txBody>
          <a:bodyPr vert="horz" wrap="square" lIns="0" tIns="12065" rIns="0" bIns="0" rtlCol="0">
            <a:spAutoFit/>
          </a:bodyPr>
          <a:lstStyle/>
          <a:p>
            <a:pPr marL="12065" marR="5080" algn="ctr">
              <a:lnSpc>
                <a:spcPct val="100000"/>
              </a:lnSpc>
              <a:spcBef>
                <a:spcPts val="95"/>
              </a:spcBef>
            </a:pPr>
            <a:r>
              <a:rPr sz="4000" dirty="0" err="1">
                <a:solidFill>
                  <a:srgbClr val="0000CC"/>
                </a:solidFill>
              </a:rPr>
              <a:t>Итоги</a:t>
            </a:r>
            <a:r>
              <a:rPr sz="4000" spc="-140" dirty="0">
                <a:solidFill>
                  <a:srgbClr val="0000CC"/>
                </a:solidFill>
              </a:rPr>
              <a:t> </a:t>
            </a:r>
            <a:r>
              <a:rPr lang="ru-RU" sz="4000" spc="-25" dirty="0">
                <a:solidFill>
                  <a:srgbClr val="0000CC"/>
                </a:solidFill>
              </a:rPr>
              <a:t>проверки отчетов по исполнению муниципального задания за </a:t>
            </a:r>
            <a:r>
              <a:rPr lang="en-US" sz="4000" spc="-25" dirty="0">
                <a:solidFill>
                  <a:srgbClr val="0000CC"/>
                </a:solidFill>
              </a:rPr>
              <a:t>III</a:t>
            </a:r>
            <a:r>
              <a:rPr lang="ru-RU" sz="4000" spc="-25" dirty="0">
                <a:solidFill>
                  <a:srgbClr val="0000CC"/>
                </a:solidFill>
              </a:rPr>
              <a:t> квартал 2024 года, подготовка к сдаче годового отчета за 2024 год</a:t>
            </a:r>
            <a:endParaRPr sz="4000" dirty="0"/>
          </a:p>
        </p:txBody>
      </p:sp>
      <p:pic>
        <p:nvPicPr>
          <p:cNvPr id="3" name="object 3"/>
          <p:cNvPicPr/>
          <p:nvPr/>
        </p:nvPicPr>
        <p:blipFill>
          <a:blip r:embed="rId3" cstate="print"/>
          <a:stretch>
            <a:fillRect/>
          </a:stretch>
        </p:blipFill>
        <p:spPr>
          <a:xfrm>
            <a:off x="0" y="13716"/>
            <a:ext cx="979932" cy="885443"/>
          </a:xfrm>
          <a:prstGeom prst="rect">
            <a:avLst/>
          </a:prstGeom>
        </p:spPr>
      </p:pic>
      <p:sp>
        <p:nvSpPr>
          <p:cNvPr id="4" name="object 4"/>
          <p:cNvSpPr txBox="1"/>
          <p:nvPr/>
        </p:nvSpPr>
        <p:spPr>
          <a:xfrm>
            <a:off x="4167885" y="5401767"/>
            <a:ext cx="4744085" cy="574675"/>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Попова</a:t>
            </a:r>
            <a:r>
              <a:rPr sz="1800" spc="-65" dirty="0">
                <a:latin typeface="Times New Roman"/>
                <a:cs typeface="Times New Roman"/>
              </a:rPr>
              <a:t> </a:t>
            </a:r>
            <a:r>
              <a:rPr sz="1800" spc="-80" dirty="0">
                <a:latin typeface="Times New Roman"/>
                <a:cs typeface="Times New Roman"/>
              </a:rPr>
              <a:t>Т.Г.,</a:t>
            </a:r>
            <a:r>
              <a:rPr sz="1800" spc="-35" dirty="0">
                <a:latin typeface="Times New Roman"/>
                <a:cs typeface="Times New Roman"/>
              </a:rPr>
              <a:t> </a:t>
            </a:r>
            <a:r>
              <a:rPr sz="1800" dirty="0">
                <a:latin typeface="Times New Roman"/>
                <a:cs typeface="Times New Roman"/>
              </a:rPr>
              <a:t>заместитель</a:t>
            </a:r>
            <a:r>
              <a:rPr sz="1800" spc="-55" dirty="0">
                <a:latin typeface="Times New Roman"/>
                <a:cs typeface="Times New Roman"/>
              </a:rPr>
              <a:t> </a:t>
            </a:r>
            <a:r>
              <a:rPr sz="1800" spc="-10" dirty="0">
                <a:latin typeface="Times New Roman"/>
                <a:cs typeface="Times New Roman"/>
              </a:rPr>
              <a:t>начальника</a:t>
            </a:r>
            <a:endParaRPr sz="1800">
              <a:latin typeface="Times New Roman"/>
              <a:cs typeface="Times New Roman"/>
            </a:endParaRPr>
          </a:p>
          <a:p>
            <a:pPr marL="12700">
              <a:lnSpc>
                <a:spcPct val="100000"/>
              </a:lnSpc>
            </a:pPr>
            <a:r>
              <a:rPr sz="1800" spc="-25" dirty="0">
                <a:latin typeface="Times New Roman"/>
                <a:cs typeface="Times New Roman"/>
              </a:rPr>
              <a:t>Управления</a:t>
            </a:r>
            <a:r>
              <a:rPr sz="1800" spc="-45" dirty="0">
                <a:latin typeface="Times New Roman"/>
                <a:cs typeface="Times New Roman"/>
              </a:rPr>
              <a:t> </a:t>
            </a:r>
            <a:r>
              <a:rPr sz="1800" dirty="0">
                <a:latin typeface="Times New Roman"/>
                <a:cs typeface="Times New Roman"/>
              </a:rPr>
              <a:t>образования</a:t>
            </a:r>
            <a:r>
              <a:rPr sz="1800" spc="-30" dirty="0">
                <a:latin typeface="Times New Roman"/>
                <a:cs typeface="Times New Roman"/>
              </a:rPr>
              <a:t> </a:t>
            </a:r>
            <a:r>
              <a:rPr sz="1800" dirty="0">
                <a:latin typeface="Times New Roman"/>
                <a:cs typeface="Times New Roman"/>
              </a:rPr>
              <a:t>АМР</a:t>
            </a:r>
            <a:r>
              <a:rPr sz="1800" spc="-40" dirty="0">
                <a:latin typeface="Times New Roman"/>
                <a:cs typeface="Times New Roman"/>
              </a:rPr>
              <a:t> </a:t>
            </a:r>
            <a:r>
              <a:rPr sz="1800" spc="-10" dirty="0">
                <a:latin typeface="Times New Roman"/>
                <a:cs typeface="Times New Roman"/>
              </a:rPr>
              <a:t>«Корткеросский»</a:t>
            </a:r>
            <a:endParaRPr sz="1800">
              <a:latin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D095B3-9DC7-4F50-B2FE-F901FD2F4C86}"/>
              </a:ext>
            </a:extLst>
          </p:cNvPr>
          <p:cNvSpPr>
            <a:spLocks noGrp="1"/>
          </p:cNvSpPr>
          <p:nvPr>
            <p:ph type="title"/>
          </p:nvPr>
        </p:nvSpPr>
        <p:spPr>
          <a:xfrm>
            <a:off x="858076" y="152400"/>
            <a:ext cx="7427848" cy="738664"/>
          </a:xfrm>
        </p:spPr>
        <p:txBody>
          <a:bodyPr/>
          <a:lstStyle/>
          <a:p>
            <a:pPr algn="ctr"/>
            <a:r>
              <a:rPr lang="ru-RU" sz="2400" dirty="0">
                <a:solidFill>
                  <a:srgbClr val="0000CC"/>
                </a:solidFill>
              </a:rPr>
              <a:t>Итоги</a:t>
            </a:r>
            <a:r>
              <a:rPr lang="ru-RU" sz="2400" spc="-140" dirty="0">
                <a:solidFill>
                  <a:srgbClr val="0000CC"/>
                </a:solidFill>
              </a:rPr>
              <a:t> </a:t>
            </a:r>
            <a:r>
              <a:rPr lang="ru-RU" sz="2400" spc="-25" dirty="0">
                <a:solidFill>
                  <a:srgbClr val="0000CC"/>
                </a:solidFill>
              </a:rPr>
              <a:t>проверки отчетов по исполнению муниципального задания за III квартал 2024 года</a:t>
            </a:r>
            <a:endParaRPr lang="ru-RU" sz="2400" dirty="0"/>
          </a:p>
        </p:txBody>
      </p:sp>
      <p:pic>
        <p:nvPicPr>
          <p:cNvPr id="11" name="Рисунок 10">
            <a:extLst>
              <a:ext uri="{FF2B5EF4-FFF2-40B4-BE49-F238E27FC236}">
                <a16:creationId xmlns:a16="http://schemas.microsoft.com/office/drawing/2014/main" id="{56C0986D-4E90-49F3-8F9A-F992799A87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94582"/>
            <a:ext cx="9144000" cy="3868836"/>
          </a:xfrm>
          <a:prstGeom prst="rect">
            <a:avLst/>
          </a:prstGeom>
        </p:spPr>
      </p:pic>
    </p:spTree>
    <p:extLst>
      <p:ext uri="{BB962C8B-B14F-4D97-AF65-F5344CB8AC3E}">
        <p14:creationId xmlns:p14="http://schemas.microsoft.com/office/powerpoint/2010/main" val="2286312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400" y="301244"/>
            <a:ext cx="6705600" cy="781624"/>
          </a:xfrm>
          <a:prstGeom prst="rect">
            <a:avLst/>
          </a:prstGeom>
        </p:spPr>
        <p:txBody>
          <a:bodyPr vert="horz" wrap="square" lIns="0" tIns="12065" rIns="0" bIns="0" rtlCol="0">
            <a:spAutoFit/>
          </a:bodyPr>
          <a:lstStyle/>
          <a:p>
            <a:pPr marL="210820" marR="203835" algn="ctr">
              <a:lnSpc>
                <a:spcPct val="100000"/>
              </a:lnSpc>
              <a:spcBef>
                <a:spcPts val="95"/>
              </a:spcBef>
            </a:pPr>
            <a:r>
              <a:rPr lang="ru-RU" sz="2500" dirty="0"/>
              <a:t>Заполнение граф отчета</a:t>
            </a:r>
            <a:br>
              <a:rPr lang="ru-RU" sz="2500" dirty="0"/>
            </a:br>
            <a:r>
              <a:rPr lang="ru-RU" sz="2500" dirty="0"/>
              <a:t>(титульный лист)</a:t>
            </a:r>
            <a:endParaRPr sz="2500" dirty="0"/>
          </a:p>
        </p:txBody>
      </p:sp>
      <p:pic>
        <p:nvPicPr>
          <p:cNvPr id="49" name="Рисунок 48">
            <a:extLst>
              <a:ext uri="{FF2B5EF4-FFF2-40B4-BE49-F238E27FC236}">
                <a16:creationId xmlns:a16="http://schemas.microsoft.com/office/drawing/2014/main" id="{1267C69C-341B-4962-8B7A-FC91171CF2CC}"/>
              </a:ext>
            </a:extLst>
          </p:cNvPr>
          <p:cNvPicPr>
            <a:picLocks noChangeAspect="1"/>
          </p:cNvPicPr>
          <p:nvPr/>
        </p:nvPicPr>
        <p:blipFill>
          <a:blip r:embed="rId3"/>
          <a:stretch>
            <a:fillRect/>
          </a:stretch>
        </p:blipFill>
        <p:spPr>
          <a:xfrm>
            <a:off x="0" y="1524000"/>
            <a:ext cx="9144000" cy="4800600"/>
          </a:xfrm>
          <a:prstGeom prst="rect">
            <a:avLst/>
          </a:prstGeom>
        </p:spPr>
      </p:pic>
      <p:cxnSp>
        <p:nvCxnSpPr>
          <p:cNvPr id="53" name="Прямая со стрелкой 52">
            <a:extLst>
              <a:ext uri="{FF2B5EF4-FFF2-40B4-BE49-F238E27FC236}">
                <a16:creationId xmlns:a16="http://schemas.microsoft.com/office/drawing/2014/main" id="{A95B622F-3617-4462-A760-14C5C0E99833}"/>
              </a:ext>
            </a:extLst>
          </p:cNvPr>
          <p:cNvCxnSpPr/>
          <p:nvPr/>
        </p:nvCxnSpPr>
        <p:spPr>
          <a:xfrm flipH="1" flipV="1">
            <a:off x="5410200" y="2133600"/>
            <a:ext cx="1752600"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a:extLst>
              <a:ext uri="{FF2B5EF4-FFF2-40B4-BE49-F238E27FC236}">
                <a16:creationId xmlns:a16="http://schemas.microsoft.com/office/drawing/2014/main" id="{8E2498AA-03BA-4E81-ADC1-9B67017406EB}"/>
              </a:ext>
            </a:extLst>
          </p:cNvPr>
          <p:cNvCxnSpPr/>
          <p:nvPr/>
        </p:nvCxnSpPr>
        <p:spPr>
          <a:xfrm flipH="1">
            <a:off x="5029200" y="2362200"/>
            <a:ext cx="2133600" cy="76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8BCEFD66-4066-4BD2-A108-0A531BECC942}"/>
              </a:ext>
            </a:extLst>
          </p:cNvPr>
          <p:cNvSpPr txBox="1"/>
          <p:nvPr/>
        </p:nvSpPr>
        <p:spPr>
          <a:xfrm>
            <a:off x="7162800" y="2137541"/>
            <a:ext cx="1564852" cy="369332"/>
          </a:xfrm>
          <a:prstGeom prst="rect">
            <a:avLst/>
          </a:prstGeom>
          <a:noFill/>
        </p:spPr>
        <p:txBody>
          <a:bodyPr wrap="none" rtlCol="0">
            <a:spAutoFit/>
          </a:bodyPr>
          <a:lstStyle/>
          <a:p>
            <a:r>
              <a:rPr lang="ru-RU" dirty="0">
                <a:highlight>
                  <a:srgbClr val="FFFF00"/>
                </a:highlight>
              </a:rPr>
              <a:t>не меняются</a:t>
            </a:r>
          </a:p>
        </p:txBody>
      </p:sp>
      <p:sp>
        <p:nvSpPr>
          <p:cNvPr id="57" name="TextBox 56">
            <a:extLst>
              <a:ext uri="{FF2B5EF4-FFF2-40B4-BE49-F238E27FC236}">
                <a16:creationId xmlns:a16="http://schemas.microsoft.com/office/drawing/2014/main" id="{853C935F-F681-4F8F-BEA0-622286003ED5}"/>
              </a:ext>
            </a:extLst>
          </p:cNvPr>
          <p:cNvSpPr txBox="1"/>
          <p:nvPr/>
        </p:nvSpPr>
        <p:spPr>
          <a:xfrm>
            <a:off x="359283" y="5958148"/>
            <a:ext cx="1012317" cy="707886"/>
          </a:xfrm>
          <a:prstGeom prst="rect">
            <a:avLst/>
          </a:prstGeom>
          <a:noFill/>
        </p:spPr>
        <p:txBody>
          <a:bodyPr wrap="square" rtlCol="0">
            <a:spAutoFit/>
          </a:bodyPr>
          <a:lstStyle/>
          <a:p>
            <a:r>
              <a:rPr lang="ru-RU" sz="1000" dirty="0">
                <a:highlight>
                  <a:srgbClr val="00FF00"/>
                </a:highlight>
              </a:rPr>
              <a:t>за 1 квартал</a:t>
            </a:r>
            <a:br>
              <a:rPr lang="ru-RU" sz="1000" dirty="0">
                <a:highlight>
                  <a:srgbClr val="00FF00"/>
                </a:highlight>
              </a:rPr>
            </a:br>
            <a:r>
              <a:rPr lang="ru-RU" sz="1000" dirty="0">
                <a:highlight>
                  <a:srgbClr val="00FF00"/>
                </a:highlight>
              </a:rPr>
              <a:t>за 2 квартал</a:t>
            </a:r>
            <a:br>
              <a:rPr lang="ru-RU" sz="1000" dirty="0">
                <a:highlight>
                  <a:srgbClr val="00FF00"/>
                </a:highlight>
              </a:rPr>
            </a:br>
            <a:r>
              <a:rPr lang="ru-RU" sz="1000" dirty="0">
                <a:highlight>
                  <a:srgbClr val="00FF00"/>
                </a:highlight>
              </a:rPr>
              <a:t>за 3 квартал</a:t>
            </a:r>
            <a:br>
              <a:rPr lang="ru-RU" sz="1000" dirty="0">
                <a:highlight>
                  <a:srgbClr val="00FF00"/>
                </a:highlight>
              </a:rPr>
            </a:br>
            <a:r>
              <a:rPr lang="ru-RU" sz="1000" dirty="0">
                <a:highlight>
                  <a:srgbClr val="00FF00"/>
                </a:highlight>
              </a:rPr>
              <a:t>за 4 квартал</a:t>
            </a:r>
          </a:p>
        </p:txBody>
      </p:sp>
      <p:cxnSp>
        <p:nvCxnSpPr>
          <p:cNvPr id="59" name="Прямая со стрелкой 58">
            <a:extLst>
              <a:ext uri="{FF2B5EF4-FFF2-40B4-BE49-F238E27FC236}">
                <a16:creationId xmlns:a16="http://schemas.microsoft.com/office/drawing/2014/main" id="{AFE28187-7D09-4E8F-8E82-5AE747B77DB6}"/>
              </a:ext>
            </a:extLst>
          </p:cNvPr>
          <p:cNvCxnSpPr>
            <a:cxnSpLocks/>
          </p:cNvCxnSpPr>
          <p:nvPr/>
        </p:nvCxnSpPr>
        <p:spPr>
          <a:xfrm flipV="1">
            <a:off x="685800" y="5382760"/>
            <a:ext cx="152400" cy="575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E0C453CD-EED3-401F-B397-409B38B65F93}"/>
              </a:ext>
            </a:extLst>
          </p:cNvPr>
          <p:cNvSpPr txBox="1"/>
          <p:nvPr/>
        </p:nvSpPr>
        <p:spPr>
          <a:xfrm>
            <a:off x="6477000" y="2846457"/>
            <a:ext cx="914400" cy="707886"/>
          </a:xfrm>
          <a:prstGeom prst="rect">
            <a:avLst/>
          </a:prstGeom>
          <a:noFill/>
        </p:spPr>
        <p:txBody>
          <a:bodyPr wrap="square" rtlCol="0">
            <a:spAutoFit/>
          </a:bodyPr>
          <a:lstStyle/>
          <a:p>
            <a:r>
              <a:rPr lang="ru-RU" sz="1000" dirty="0">
                <a:highlight>
                  <a:srgbClr val="00FF00"/>
                </a:highlight>
              </a:rPr>
              <a:t>01.04.2024</a:t>
            </a:r>
            <a:br>
              <a:rPr lang="ru-RU" sz="1000" dirty="0">
                <a:highlight>
                  <a:srgbClr val="00FF00"/>
                </a:highlight>
              </a:rPr>
            </a:br>
            <a:r>
              <a:rPr lang="ru-RU" sz="1000" dirty="0">
                <a:highlight>
                  <a:srgbClr val="00FF00"/>
                </a:highlight>
              </a:rPr>
              <a:t>01.07.2024</a:t>
            </a:r>
            <a:br>
              <a:rPr lang="ru-RU" sz="1000" dirty="0">
                <a:highlight>
                  <a:srgbClr val="00FF00"/>
                </a:highlight>
              </a:rPr>
            </a:br>
            <a:r>
              <a:rPr lang="ru-RU" sz="1000" dirty="0">
                <a:highlight>
                  <a:srgbClr val="00FF00"/>
                </a:highlight>
              </a:rPr>
              <a:t>01.10.2024</a:t>
            </a:r>
            <a:br>
              <a:rPr lang="ru-RU" sz="1000" dirty="0">
                <a:highlight>
                  <a:srgbClr val="00FF00"/>
                </a:highlight>
              </a:rPr>
            </a:br>
            <a:r>
              <a:rPr lang="ru-RU" sz="1000" dirty="0">
                <a:highlight>
                  <a:srgbClr val="00FF00"/>
                </a:highlight>
              </a:rPr>
              <a:t>01.01.2025</a:t>
            </a:r>
          </a:p>
        </p:txBody>
      </p:sp>
      <p:cxnSp>
        <p:nvCxnSpPr>
          <p:cNvPr id="64" name="Прямая со стрелкой 63">
            <a:extLst>
              <a:ext uri="{FF2B5EF4-FFF2-40B4-BE49-F238E27FC236}">
                <a16:creationId xmlns:a16="http://schemas.microsoft.com/office/drawing/2014/main" id="{F064D24B-BA3C-4AF6-B62A-0B97FE9065AF}"/>
              </a:ext>
            </a:extLst>
          </p:cNvPr>
          <p:cNvCxnSpPr/>
          <p:nvPr/>
        </p:nvCxnSpPr>
        <p:spPr>
          <a:xfrm>
            <a:off x="7239000" y="3200400"/>
            <a:ext cx="9144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50384"/>
            <a:ext cx="6553200" cy="833765"/>
          </a:xfrm>
          <a:prstGeom prst="rect">
            <a:avLst/>
          </a:prstGeom>
        </p:spPr>
        <p:txBody>
          <a:bodyPr vert="horz" wrap="square" lIns="0" tIns="338022" rIns="0" bIns="0" rtlCol="0">
            <a:spAutoFit/>
          </a:bodyPr>
          <a:lstStyle/>
          <a:p>
            <a:pPr marL="3116580" marR="5080" indent="-3072765" algn="ctr">
              <a:lnSpc>
                <a:spcPct val="100000"/>
              </a:lnSpc>
              <a:spcBef>
                <a:spcPts val="105"/>
              </a:spcBef>
            </a:pPr>
            <a:r>
              <a:rPr lang="ru-RU" dirty="0"/>
              <a:t>Заполнение граф отчета</a:t>
            </a:r>
            <a:endParaRPr sz="2900" dirty="0"/>
          </a:p>
        </p:txBody>
      </p:sp>
      <p:pic>
        <p:nvPicPr>
          <p:cNvPr id="4" name="Рисунок 3">
            <a:extLst>
              <a:ext uri="{FF2B5EF4-FFF2-40B4-BE49-F238E27FC236}">
                <a16:creationId xmlns:a16="http://schemas.microsoft.com/office/drawing/2014/main" id="{420D0080-8AD5-4903-A365-B0EECF4862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83381"/>
            <a:ext cx="9144000" cy="5291238"/>
          </a:xfrm>
          <a:prstGeom prst="rect">
            <a:avLst/>
          </a:prstGeom>
        </p:spPr>
      </p:pic>
      <p:sp>
        <p:nvSpPr>
          <p:cNvPr id="5" name="TextBox 4">
            <a:extLst>
              <a:ext uri="{FF2B5EF4-FFF2-40B4-BE49-F238E27FC236}">
                <a16:creationId xmlns:a16="http://schemas.microsoft.com/office/drawing/2014/main" id="{710A3436-C3D3-421C-BD46-193AD3741334}"/>
              </a:ext>
            </a:extLst>
          </p:cNvPr>
          <p:cNvSpPr txBox="1"/>
          <p:nvPr/>
        </p:nvSpPr>
        <p:spPr>
          <a:xfrm>
            <a:off x="4724400" y="5673365"/>
            <a:ext cx="4079963" cy="769441"/>
          </a:xfrm>
          <a:prstGeom prst="rect">
            <a:avLst/>
          </a:prstGeom>
          <a:noFill/>
        </p:spPr>
        <p:txBody>
          <a:bodyPr wrap="none" rtlCol="0">
            <a:spAutoFit/>
          </a:bodyPr>
          <a:lstStyle/>
          <a:p>
            <a:r>
              <a:rPr lang="ru-RU" sz="1100" dirty="0">
                <a:highlight>
                  <a:srgbClr val="FFFF00"/>
                </a:highlight>
              </a:rPr>
              <a:t>Заполняется начиная с 01 июля и до конца года, по итогам:</a:t>
            </a:r>
            <a:br>
              <a:rPr lang="ru-RU" sz="1100" dirty="0">
                <a:highlight>
                  <a:srgbClr val="FFFF00"/>
                </a:highlight>
              </a:rPr>
            </a:br>
            <a:r>
              <a:rPr lang="ru-RU" sz="1100" dirty="0">
                <a:highlight>
                  <a:srgbClr val="FFFF00"/>
                </a:highlight>
              </a:rPr>
              <a:t>2 квартала</a:t>
            </a:r>
            <a:br>
              <a:rPr lang="ru-RU" sz="1100" dirty="0">
                <a:highlight>
                  <a:srgbClr val="FFFF00"/>
                </a:highlight>
              </a:rPr>
            </a:br>
            <a:r>
              <a:rPr lang="ru-RU" sz="1100" dirty="0">
                <a:highlight>
                  <a:srgbClr val="FFFF00"/>
                </a:highlight>
              </a:rPr>
              <a:t>3 квартала </a:t>
            </a:r>
            <a:br>
              <a:rPr lang="ru-RU" sz="1100" dirty="0">
                <a:highlight>
                  <a:srgbClr val="FFFF00"/>
                </a:highlight>
              </a:rPr>
            </a:br>
            <a:r>
              <a:rPr lang="ru-RU" sz="1100" dirty="0">
                <a:highlight>
                  <a:srgbClr val="FFFF00"/>
                </a:highlight>
              </a:rPr>
              <a:t>4 квартала</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250AA31C-C514-42E3-B38E-0A0BBF2429F9}"/>
              </a:ext>
            </a:extLst>
          </p:cNvPr>
          <p:cNvSpPr txBox="1">
            <a:spLocks/>
          </p:cNvSpPr>
          <p:nvPr/>
        </p:nvSpPr>
        <p:spPr>
          <a:xfrm>
            <a:off x="1371600" y="1"/>
            <a:ext cx="6324600" cy="844156"/>
          </a:xfrm>
          <a:prstGeom prst="rect">
            <a:avLst/>
          </a:prstGeom>
        </p:spPr>
        <p:txBody>
          <a:bodyPr vert="horz" wrap="square" lIns="0" tIns="338022" rIns="0" bIns="0" rtlCol="0">
            <a:spAutoFit/>
          </a:bodyPr>
          <a:lstStyle>
            <a:lvl1pPr>
              <a:defRPr sz="3200" b="1" i="0">
                <a:solidFill>
                  <a:srgbClr val="2D12D2"/>
                </a:solidFill>
                <a:latin typeface="Times New Roman"/>
                <a:ea typeface="+mj-ea"/>
                <a:cs typeface="Times New Roman"/>
              </a:defRPr>
            </a:lvl1pPr>
          </a:lstStyle>
          <a:p>
            <a:pPr marL="3116580" marR="5080" indent="-3072765" algn="ctr">
              <a:spcBef>
                <a:spcPts val="105"/>
              </a:spcBef>
            </a:pPr>
            <a:r>
              <a:rPr lang="ru-RU" dirty="0"/>
              <a:t>Заполнение граф отчета</a:t>
            </a:r>
            <a:endParaRPr lang="ru-RU" sz="2900" dirty="0"/>
          </a:p>
        </p:txBody>
      </p:sp>
      <p:pic>
        <p:nvPicPr>
          <p:cNvPr id="10" name="Рисунок 9">
            <a:extLst>
              <a:ext uri="{FF2B5EF4-FFF2-40B4-BE49-F238E27FC236}">
                <a16:creationId xmlns:a16="http://schemas.microsoft.com/office/drawing/2014/main" id="{C66816EC-CB16-43F4-BFDD-740DE05A65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83381"/>
            <a:ext cx="9144000" cy="4068820"/>
          </a:xfrm>
          <a:prstGeom prst="rect">
            <a:avLst/>
          </a:prstGeom>
        </p:spPr>
      </p:pic>
      <p:sp>
        <p:nvSpPr>
          <p:cNvPr id="11" name="TextBox 10">
            <a:extLst>
              <a:ext uri="{FF2B5EF4-FFF2-40B4-BE49-F238E27FC236}">
                <a16:creationId xmlns:a16="http://schemas.microsoft.com/office/drawing/2014/main" id="{3E3B4C86-42D4-4636-95FE-410BA8951074}"/>
              </a:ext>
            </a:extLst>
          </p:cNvPr>
          <p:cNvSpPr txBox="1"/>
          <p:nvPr/>
        </p:nvSpPr>
        <p:spPr>
          <a:xfrm>
            <a:off x="381000" y="4852201"/>
            <a:ext cx="8686800" cy="276999"/>
          </a:xfrm>
          <a:prstGeom prst="rect">
            <a:avLst/>
          </a:prstGeom>
          <a:solidFill>
            <a:schemeClr val="accent3">
              <a:lumMod val="40000"/>
              <a:lumOff val="60000"/>
            </a:schemeClr>
          </a:solidFill>
        </p:spPr>
        <p:txBody>
          <a:bodyPr wrap="square" rtlCol="0">
            <a:spAutoFit/>
          </a:bodyPr>
          <a:lstStyle/>
          <a:p>
            <a:r>
              <a:rPr lang="ru-RU" sz="1200" dirty="0"/>
              <a:t>Данные берутся строго из установленного МЗ на очередной финансовый год</a:t>
            </a:r>
          </a:p>
        </p:txBody>
      </p:sp>
      <p:sp>
        <p:nvSpPr>
          <p:cNvPr id="14" name="TextBox 13">
            <a:extLst>
              <a:ext uri="{FF2B5EF4-FFF2-40B4-BE49-F238E27FC236}">
                <a16:creationId xmlns:a16="http://schemas.microsoft.com/office/drawing/2014/main" id="{64A24AFF-EA7B-4AE3-9F1F-489F453B03F4}"/>
              </a:ext>
            </a:extLst>
          </p:cNvPr>
          <p:cNvSpPr txBox="1"/>
          <p:nvPr/>
        </p:nvSpPr>
        <p:spPr>
          <a:xfrm>
            <a:off x="377536" y="5257800"/>
            <a:ext cx="8686800" cy="461665"/>
          </a:xfrm>
          <a:prstGeom prst="rect">
            <a:avLst/>
          </a:prstGeom>
          <a:solidFill>
            <a:srgbClr val="FFFF00"/>
          </a:solidFill>
        </p:spPr>
        <p:txBody>
          <a:bodyPr wrap="square" rtlCol="0">
            <a:spAutoFit/>
          </a:bodyPr>
          <a:lstStyle/>
          <a:p>
            <a:r>
              <a:rPr lang="ru-RU" sz="1200" dirty="0"/>
              <a:t>Фактическое исполнение МЗ на очередную дату (количество детей должно совпадать с ГИС ЭО на определенную дату)</a:t>
            </a:r>
          </a:p>
        </p:txBody>
      </p:sp>
      <p:sp>
        <p:nvSpPr>
          <p:cNvPr id="15" name="TextBox 14">
            <a:extLst>
              <a:ext uri="{FF2B5EF4-FFF2-40B4-BE49-F238E27FC236}">
                <a16:creationId xmlns:a16="http://schemas.microsoft.com/office/drawing/2014/main" id="{D9916C62-09D6-48F6-9357-9973BEDC3BAD}"/>
              </a:ext>
            </a:extLst>
          </p:cNvPr>
          <p:cNvSpPr txBox="1"/>
          <p:nvPr/>
        </p:nvSpPr>
        <p:spPr>
          <a:xfrm>
            <a:off x="377536" y="5872310"/>
            <a:ext cx="8686800" cy="461665"/>
          </a:xfrm>
          <a:prstGeom prst="rect">
            <a:avLst/>
          </a:prstGeom>
          <a:solidFill>
            <a:schemeClr val="accent1">
              <a:lumMod val="40000"/>
              <a:lumOff val="60000"/>
            </a:schemeClr>
          </a:solidFill>
        </p:spPr>
        <p:txBody>
          <a:bodyPr wrap="square" rtlCol="0">
            <a:spAutoFit/>
          </a:bodyPr>
          <a:lstStyle/>
          <a:p>
            <a:r>
              <a:rPr lang="ru-RU" sz="1200" dirty="0"/>
              <a:t>Как рассчитываем отклонение. Например, 7/16*100-100=56,25. превышает допустимые 10%?! значит прописываем причину. Самоконтроль по достижению установленного значения в МЗ в течение года</a:t>
            </a:r>
          </a:p>
        </p:txBody>
      </p:sp>
      <p:sp>
        <p:nvSpPr>
          <p:cNvPr id="16" name="TextBox 15">
            <a:extLst>
              <a:ext uri="{FF2B5EF4-FFF2-40B4-BE49-F238E27FC236}">
                <a16:creationId xmlns:a16="http://schemas.microsoft.com/office/drawing/2014/main" id="{2D931524-13FB-45BB-A145-5B58F87F6492}"/>
              </a:ext>
            </a:extLst>
          </p:cNvPr>
          <p:cNvSpPr txBox="1"/>
          <p:nvPr/>
        </p:nvSpPr>
        <p:spPr>
          <a:xfrm>
            <a:off x="377536" y="6486820"/>
            <a:ext cx="8686800" cy="276999"/>
          </a:xfrm>
          <a:prstGeom prst="rect">
            <a:avLst/>
          </a:prstGeom>
          <a:solidFill>
            <a:schemeClr val="accent6">
              <a:lumMod val="60000"/>
              <a:lumOff val="40000"/>
            </a:schemeClr>
          </a:solidFill>
        </p:spPr>
        <p:txBody>
          <a:bodyPr wrap="square" rtlCol="0">
            <a:spAutoFit/>
          </a:bodyPr>
          <a:lstStyle/>
          <a:p>
            <a:r>
              <a:rPr lang="ru-RU" sz="1200" dirty="0"/>
              <a:t>Пишем реальную причину. По итогам 4 квартала указание причины обязательно!</a:t>
            </a:r>
          </a:p>
        </p:txBody>
      </p:sp>
    </p:spTree>
    <p:extLst>
      <p:ext uri="{BB962C8B-B14F-4D97-AF65-F5344CB8AC3E}">
        <p14:creationId xmlns:p14="http://schemas.microsoft.com/office/powerpoint/2010/main" val="2042028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2A8B88-A3B4-4A33-98C5-F79CF6F0237F}"/>
              </a:ext>
            </a:extLst>
          </p:cNvPr>
          <p:cNvSpPr>
            <a:spLocks noGrp="1"/>
          </p:cNvSpPr>
          <p:nvPr>
            <p:ph type="title"/>
          </p:nvPr>
        </p:nvSpPr>
        <p:spPr>
          <a:xfrm>
            <a:off x="858076" y="43669"/>
            <a:ext cx="7427848" cy="615553"/>
          </a:xfrm>
        </p:spPr>
        <p:txBody>
          <a:bodyPr/>
          <a:lstStyle/>
          <a:p>
            <a:pPr algn="ctr"/>
            <a:r>
              <a:rPr lang="ru-RU" sz="2000" dirty="0"/>
              <a:t>Заполнение граф отчета</a:t>
            </a:r>
            <a:br>
              <a:rPr lang="ru-RU" sz="2000" dirty="0"/>
            </a:br>
            <a:r>
              <a:rPr lang="ru-RU" sz="2000" dirty="0"/>
              <a:t>(сравнение 1 и 2 части по ДОУ)</a:t>
            </a:r>
          </a:p>
        </p:txBody>
      </p:sp>
      <p:pic>
        <p:nvPicPr>
          <p:cNvPr id="4" name="Рисунок 3">
            <a:extLst>
              <a:ext uri="{FF2B5EF4-FFF2-40B4-BE49-F238E27FC236}">
                <a16:creationId xmlns:a16="http://schemas.microsoft.com/office/drawing/2014/main" id="{7E0597BA-1C47-4F1C-B5BE-5D80920144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9223"/>
            <a:ext cx="9144000" cy="5539553"/>
          </a:xfrm>
          <a:prstGeom prst="rect">
            <a:avLst/>
          </a:prstGeom>
        </p:spPr>
      </p:pic>
      <p:sp>
        <p:nvSpPr>
          <p:cNvPr id="7" name="TextBox 6">
            <a:extLst>
              <a:ext uri="{FF2B5EF4-FFF2-40B4-BE49-F238E27FC236}">
                <a16:creationId xmlns:a16="http://schemas.microsoft.com/office/drawing/2014/main" id="{7F2BDB77-4136-4927-8138-47FCC1ED97B8}"/>
              </a:ext>
            </a:extLst>
          </p:cNvPr>
          <p:cNvSpPr txBox="1"/>
          <p:nvPr/>
        </p:nvSpPr>
        <p:spPr>
          <a:xfrm>
            <a:off x="43296" y="6198776"/>
            <a:ext cx="5029200" cy="461665"/>
          </a:xfrm>
          <a:prstGeom prst="rect">
            <a:avLst/>
          </a:prstGeom>
          <a:solidFill>
            <a:srgbClr val="FFFF00"/>
          </a:solidFill>
        </p:spPr>
        <p:txBody>
          <a:bodyPr wrap="square" rtlCol="0">
            <a:spAutoFit/>
          </a:bodyPr>
          <a:lstStyle/>
          <a:p>
            <a:r>
              <a:rPr lang="ru-RU" sz="1200" dirty="0"/>
              <a:t>Сравнение количества детей: часть 1 (7+45) = часть 2 (2+0+50)</a:t>
            </a:r>
            <a:br>
              <a:rPr lang="ru-RU" sz="1200" dirty="0"/>
            </a:br>
            <a:r>
              <a:rPr lang="ru-RU" sz="1200" dirty="0"/>
              <a:t>                                                                    52   = 52  и сходится с ГИС</a:t>
            </a:r>
          </a:p>
        </p:txBody>
      </p:sp>
      <p:sp>
        <p:nvSpPr>
          <p:cNvPr id="8" name="TextBox 7">
            <a:extLst>
              <a:ext uri="{FF2B5EF4-FFF2-40B4-BE49-F238E27FC236}">
                <a16:creationId xmlns:a16="http://schemas.microsoft.com/office/drawing/2014/main" id="{1ADB5561-7E41-4668-8DEF-7DBFA2A38398}"/>
              </a:ext>
            </a:extLst>
          </p:cNvPr>
          <p:cNvSpPr txBox="1"/>
          <p:nvPr/>
        </p:nvSpPr>
        <p:spPr>
          <a:xfrm>
            <a:off x="5115791" y="6198776"/>
            <a:ext cx="3941618" cy="461665"/>
          </a:xfrm>
          <a:prstGeom prst="rect">
            <a:avLst/>
          </a:prstGeom>
          <a:solidFill>
            <a:schemeClr val="tx2">
              <a:lumMod val="20000"/>
              <a:lumOff val="80000"/>
            </a:schemeClr>
          </a:solidFill>
        </p:spPr>
        <p:txBody>
          <a:bodyPr wrap="square" rtlCol="0">
            <a:spAutoFit/>
          </a:bodyPr>
          <a:lstStyle/>
          <a:p>
            <a:r>
              <a:rPr lang="ru-RU" sz="1200" dirty="0"/>
              <a:t>Сравнение количества </a:t>
            </a:r>
            <a:r>
              <a:rPr lang="ru-RU" sz="1200" dirty="0" err="1"/>
              <a:t>детодней</a:t>
            </a:r>
            <a:r>
              <a:rPr lang="ru-RU" sz="1200" dirty="0"/>
              <a:t>:</a:t>
            </a:r>
            <a:br>
              <a:rPr lang="ru-RU" sz="1200" dirty="0"/>
            </a:br>
            <a:r>
              <a:rPr lang="ru-RU" sz="1200" dirty="0"/>
              <a:t>часть1 (735+4633) = часть2 (80+0+5288), 5368=5368</a:t>
            </a:r>
          </a:p>
        </p:txBody>
      </p:sp>
    </p:spTree>
    <p:extLst>
      <p:ext uri="{BB962C8B-B14F-4D97-AF65-F5344CB8AC3E}">
        <p14:creationId xmlns:p14="http://schemas.microsoft.com/office/powerpoint/2010/main" val="195556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9C06DB-D0B5-441A-9B4E-1FD83E75C67A}"/>
              </a:ext>
            </a:extLst>
          </p:cNvPr>
          <p:cNvSpPr>
            <a:spLocks noGrp="1"/>
          </p:cNvSpPr>
          <p:nvPr>
            <p:ph type="title"/>
          </p:nvPr>
        </p:nvSpPr>
        <p:spPr>
          <a:xfrm>
            <a:off x="858076" y="381000"/>
            <a:ext cx="7427848" cy="492443"/>
          </a:xfrm>
        </p:spPr>
        <p:txBody>
          <a:bodyPr/>
          <a:lstStyle/>
          <a:p>
            <a:pPr algn="ctr"/>
            <a:r>
              <a:rPr lang="ru-RU" dirty="0"/>
              <a:t>Напоминание!</a:t>
            </a:r>
          </a:p>
        </p:txBody>
      </p:sp>
      <p:sp>
        <p:nvSpPr>
          <p:cNvPr id="5" name="TextBox 4">
            <a:extLst>
              <a:ext uri="{FF2B5EF4-FFF2-40B4-BE49-F238E27FC236}">
                <a16:creationId xmlns:a16="http://schemas.microsoft.com/office/drawing/2014/main" id="{C5A95FD9-A805-4CB8-BB3F-841532D6EA9C}"/>
              </a:ext>
            </a:extLst>
          </p:cNvPr>
          <p:cNvSpPr txBox="1"/>
          <p:nvPr/>
        </p:nvSpPr>
        <p:spPr>
          <a:xfrm>
            <a:off x="533400" y="1295400"/>
            <a:ext cx="8229600" cy="4524315"/>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Отчет по исполнению МЗ сдается не позднее 10-го числа месяца, следующего за отчетным кварталом - ежеквартальный отчет (за I, II, III кварталы); не позднее 20 января, следующего за отчетным годом - за год.</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a:p>
            <a:r>
              <a:rPr lang="ru-RU" dirty="0">
                <a:latin typeface="Times New Roman" panose="02020603050405020304" pitchFamily="18" charset="0"/>
                <a:cs typeface="Times New Roman" panose="02020603050405020304" pitchFamily="18" charset="0"/>
              </a:rPr>
              <a:t>Обращаю внимание!</a:t>
            </a:r>
          </a:p>
          <a:p>
            <a:r>
              <a:rPr lang="ru-RU" dirty="0">
                <a:latin typeface="Times New Roman" panose="02020603050405020304" pitchFamily="18" charset="0"/>
                <a:cs typeface="Times New Roman" panose="02020603050405020304" pitchFamily="18" charset="0"/>
              </a:rPr>
              <a:t>За год отчет я формирую сама по итогам сдачи отчета за </a:t>
            </a:r>
            <a:r>
              <a:rPr lang="en-US" dirty="0">
                <a:latin typeface="Times New Roman" panose="02020603050405020304" pitchFamily="18" charset="0"/>
                <a:cs typeface="Times New Roman" panose="02020603050405020304" pitchFamily="18" charset="0"/>
              </a:rPr>
              <a:t>IV </a:t>
            </a:r>
            <a:r>
              <a:rPr lang="ru-RU" dirty="0">
                <a:latin typeface="Times New Roman" panose="02020603050405020304" pitchFamily="18" charset="0"/>
                <a:cs typeface="Times New Roman" panose="02020603050405020304" pitchFamily="18" charset="0"/>
              </a:rPr>
              <a:t>квартал и направляю в ОО.</a:t>
            </a:r>
          </a:p>
          <a:p>
            <a:endParaRPr lang="ru-RU" dirty="0">
              <a:latin typeface="Times New Roman" panose="02020603050405020304" pitchFamily="18" charset="0"/>
              <a:cs typeface="Times New Roman" panose="02020603050405020304" pitchFamily="18" charset="0"/>
            </a:endParaRPr>
          </a:p>
          <a:p>
            <a:r>
              <a:rPr lang="ru-RU" dirty="0">
                <a:solidFill>
                  <a:srgbClr val="C00000"/>
                </a:solidFill>
                <a:latin typeface="Times New Roman" panose="02020603050405020304" pitchFamily="18" charset="0"/>
                <a:cs typeface="Times New Roman" panose="02020603050405020304" pitchFamily="18" charset="0"/>
              </a:rPr>
              <a:t>В чем разница отчета за </a:t>
            </a:r>
            <a:r>
              <a:rPr lang="en-US" dirty="0">
                <a:solidFill>
                  <a:srgbClr val="C00000"/>
                </a:solidFill>
                <a:latin typeface="Times New Roman" panose="02020603050405020304" pitchFamily="18" charset="0"/>
                <a:cs typeface="Times New Roman" panose="02020603050405020304" pitchFamily="18" charset="0"/>
              </a:rPr>
              <a:t>IV</a:t>
            </a:r>
            <a:r>
              <a:rPr lang="ru-RU" dirty="0">
                <a:solidFill>
                  <a:srgbClr val="C00000"/>
                </a:solidFill>
                <a:latin typeface="Times New Roman" panose="02020603050405020304" pitchFamily="18" charset="0"/>
                <a:cs typeface="Times New Roman" panose="02020603050405020304" pitchFamily="18" charset="0"/>
              </a:rPr>
              <a:t> квартал и года?</a:t>
            </a:r>
            <a:br>
              <a:rPr lang="ru-RU" dirty="0">
                <a:solidFill>
                  <a:srgbClr val="C00000"/>
                </a:solidFill>
                <a:latin typeface="Times New Roman" panose="02020603050405020304" pitchFamily="18" charset="0"/>
                <a:cs typeface="Times New Roman" panose="02020603050405020304" pitchFamily="18" charset="0"/>
              </a:rPr>
            </a:br>
            <a:r>
              <a:rPr lang="ru-RU" dirty="0">
                <a:solidFill>
                  <a:schemeClr val="tx1"/>
                </a:solidFill>
                <a:latin typeface="Times New Roman" panose="02020603050405020304" pitchFamily="18" charset="0"/>
                <a:cs typeface="Times New Roman" panose="02020603050405020304" pitchFamily="18" charset="0"/>
              </a:rPr>
              <a:t>В квартальном отчете количество детей берется по состоянию на 1 января текущего года, а годовой рассчитывается как среднее количество детей по итогам 12 месяцев (на каждое 1 число месяца). Эти данные я беру в ГИС ЭО, соответственно они не должны меняться если месяц уже прошел!</a:t>
            </a:r>
          </a:p>
          <a:p>
            <a:endParaRPr lang="ru-RU" dirty="0">
              <a:solidFill>
                <a:schemeClr val="tx1"/>
              </a:solidFill>
              <a:latin typeface="Times New Roman" panose="02020603050405020304" pitchFamily="18" charset="0"/>
              <a:cs typeface="Times New Roman" panose="02020603050405020304" pitchFamily="18" charset="0"/>
            </a:endParaRPr>
          </a:p>
          <a:p>
            <a:r>
              <a:rPr lang="ru-RU" dirty="0">
                <a:solidFill>
                  <a:schemeClr val="tx1"/>
                </a:solidFill>
                <a:latin typeface="Times New Roman" panose="02020603050405020304" pitchFamily="18" charset="0"/>
                <a:cs typeface="Times New Roman" panose="02020603050405020304" pitchFamily="18" charset="0"/>
              </a:rPr>
              <a:t>Исполнение муниципального задания за год влияет на исполнение показателя в стимулирующих выплатах руководителя.</a:t>
            </a:r>
          </a:p>
        </p:txBody>
      </p:sp>
    </p:spTree>
    <p:extLst>
      <p:ext uri="{BB962C8B-B14F-4D97-AF65-F5344CB8AC3E}">
        <p14:creationId xmlns:p14="http://schemas.microsoft.com/office/powerpoint/2010/main" val="466712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F971AE-E50A-43DE-9A79-9B0F45734E46}"/>
              </a:ext>
            </a:extLst>
          </p:cNvPr>
          <p:cNvSpPr>
            <a:spLocks noGrp="1"/>
          </p:cNvSpPr>
          <p:nvPr>
            <p:ph type="title"/>
          </p:nvPr>
        </p:nvSpPr>
        <p:spPr>
          <a:xfrm>
            <a:off x="972376" y="228600"/>
            <a:ext cx="7427848" cy="492443"/>
          </a:xfrm>
        </p:spPr>
        <p:txBody>
          <a:bodyPr/>
          <a:lstStyle/>
          <a:p>
            <a:pPr algn="ctr"/>
            <a:r>
              <a:rPr lang="ru-RU" dirty="0"/>
              <a:t>Как формируется МЗ</a:t>
            </a:r>
          </a:p>
        </p:txBody>
      </p:sp>
      <p:sp>
        <p:nvSpPr>
          <p:cNvPr id="3" name="TextBox 2">
            <a:extLst>
              <a:ext uri="{FF2B5EF4-FFF2-40B4-BE49-F238E27FC236}">
                <a16:creationId xmlns:a16="http://schemas.microsoft.com/office/drawing/2014/main" id="{D4E76A2E-BD89-4772-B0BA-C6999C8BB5F7}"/>
              </a:ext>
            </a:extLst>
          </p:cNvPr>
          <p:cNvSpPr txBox="1"/>
          <p:nvPr/>
        </p:nvSpPr>
        <p:spPr>
          <a:xfrm>
            <a:off x="1143000" y="1371600"/>
            <a:ext cx="7086600" cy="3970318"/>
          </a:xfrm>
          <a:prstGeom prst="rect">
            <a:avLst/>
          </a:prstGeom>
          <a:noFill/>
        </p:spPr>
        <p:txBody>
          <a:bodyPr wrap="square" rtlCol="0">
            <a:spAutoFit/>
          </a:bodyPr>
          <a:lstStyle/>
          <a:p>
            <a:pPr marL="285750" indent="-285750">
              <a:buFont typeface="Arial" panose="020B0604020202020204" pitchFamily="34" charset="0"/>
              <a:buChar char="•"/>
            </a:pPr>
            <a:r>
              <a:rPr lang="ru-RU" b="1" i="1" dirty="0">
                <a:latin typeface="Times New Roman" panose="02020603050405020304" pitchFamily="18" charset="0"/>
                <a:cs typeface="Times New Roman" panose="02020603050405020304" pitchFamily="18" charset="0"/>
              </a:rPr>
              <a:t>Количество детей </a:t>
            </a:r>
            <a:r>
              <a:rPr lang="ru-RU" dirty="0">
                <a:latin typeface="Times New Roman" panose="02020603050405020304" pitchFamily="18" charset="0"/>
                <a:cs typeface="Times New Roman" panose="02020603050405020304" pitchFamily="18" charset="0"/>
              </a:rPr>
              <a:t>- по состоянию на 20 сентября текущего учебного года (статистическая цифра);</a:t>
            </a:r>
          </a:p>
          <a:p>
            <a:endParaRPr lang="ru-RU"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b="1" i="1" dirty="0">
                <a:latin typeface="Times New Roman" panose="02020603050405020304" pitchFamily="18" charset="0"/>
                <a:cs typeface="Times New Roman" panose="02020603050405020304" pitchFamily="18" charset="0"/>
              </a:rPr>
              <a:t>Количество </a:t>
            </a:r>
            <a:r>
              <a:rPr lang="ru-RU" b="1" i="1" dirty="0" err="1">
                <a:latin typeface="Times New Roman" panose="02020603050405020304" pitchFamily="18" charset="0"/>
                <a:cs typeface="Times New Roman" panose="02020603050405020304" pitchFamily="18" charset="0"/>
              </a:rPr>
              <a:t>детодней</a:t>
            </a:r>
            <a:r>
              <a:rPr lang="ru-RU" b="1"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среднее количество </a:t>
            </a:r>
            <a:r>
              <a:rPr lang="ru-RU" dirty="0" err="1">
                <a:latin typeface="Times New Roman" panose="02020603050405020304" pitchFamily="18" charset="0"/>
                <a:cs typeface="Times New Roman" panose="02020603050405020304" pitchFamily="18" charset="0"/>
              </a:rPr>
              <a:t>детодней</a:t>
            </a:r>
            <a:r>
              <a:rPr lang="ru-RU" dirty="0">
                <a:latin typeface="Times New Roman" panose="02020603050405020304" pitchFamily="18" charset="0"/>
                <a:cs typeface="Times New Roman" panose="02020603050405020304" pitchFamily="18" charset="0"/>
              </a:rPr>
              <a:t> по району за предыдущий финансовый год * на установленное количество детей в ОО;</a:t>
            </a:r>
          </a:p>
          <a:p>
            <a:endParaRPr lang="ru-RU"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b="1" i="1" dirty="0">
                <a:latin typeface="Times New Roman" panose="02020603050405020304" pitchFamily="18" charset="0"/>
                <a:cs typeface="Times New Roman" panose="02020603050405020304" pitchFamily="18" charset="0"/>
              </a:rPr>
              <a:t>Среднее количество </a:t>
            </a:r>
            <a:r>
              <a:rPr lang="ru-RU" b="1" i="1" dirty="0" err="1">
                <a:latin typeface="Times New Roman" panose="02020603050405020304" pitchFamily="18" charset="0"/>
                <a:cs typeface="Times New Roman" panose="02020603050405020304" pitchFamily="18" charset="0"/>
              </a:rPr>
              <a:t>детодней</a:t>
            </a:r>
            <a:r>
              <a:rPr lang="ru-RU" b="1"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общее количество выполненных </a:t>
            </a:r>
            <a:r>
              <a:rPr lang="ru-RU" dirty="0" err="1">
                <a:latin typeface="Times New Roman" panose="02020603050405020304" pitchFamily="18" charset="0"/>
                <a:cs typeface="Times New Roman" panose="02020603050405020304" pitchFamily="18" charset="0"/>
              </a:rPr>
              <a:t>детодней</a:t>
            </a:r>
            <a:r>
              <a:rPr lang="ru-RU" dirty="0">
                <a:latin typeface="Times New Roman" panose="02020603050405020304" pitchFamily="18" charset="0"/>
                <a:cs typeface="Times New Roman" panose="02020603050405020304" pitchFamily="18" charset="0"/>
              </a:rPr>
              <a:t> по району (по итогам выполнения МЗ за предыдущий финансовый год) / на среднее количество детей по району (по итогам выполнения МЗ за предыдущий финансовый год)</a:t>
            </a:r>
          </a:p>
          <a:p>
            <a:pPr marL="285750" indent="-285750">
              <a:buFont typeface="Arial" panose="020B0604020202020204" pitchFamily="34" charset="0"/>
              <a:buChar char="•"/>
            </a:pPr>
            <a:endParaRPr lang="ru-RU"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b="1" i="1" dirty="0">
                <a:latin typeface="Times New Roman" panose="02020603050405020304" pitchFamily="18" charset="0"/>
                <a:cs typeface="Times New Roman" panose="02020603050405020304" pitchFamily="18" charset="0"/>
              </a:rPr>
              <a:t>Количество дето-часов </a:t>
            </a:r>
            <a:r>
              <a:rPr lang="ru-RU" dirty="0">
                <a:latin typeface="Times New Roman" panose="02020603050405020304" pitchFamily="18" charset="0"/>
                <a:cs typeface="Times New Roman" panose="02020603050405020304" pitchFamily="18" charset="0"/>
              </a:rPr>
              <a:t>– количество </a:t>
            </a:r>
            <a:r>
              <a:rPr lang="ru-RU" dirty="0" err="1">
                <a:latin typeface="Times New Roman" panose="02020603050405020304" pitchFamily="18" charset="0"/>
                <a:cs typeface="Times New Roman" panose="02020603050405020304" pitchFamily="18" charset="0"/>
              </a:rPr>
              <a:t>детодней</a:t>
            </a:r>
            <a:r>
              <a:rPr lang="ru-RU" dirty="0">
                <a:latin typeface="Times New Roman" panose="02020603050405020304" pitchFamily="18" charset="0"/>
                <a:cs typeface="Times New Roman" panose="02020603050405020304" pitchFamily="18" charset="0"/>
              </a:rPr>
              <a:t> * на количество часов (10 или 12, в зависимости от садика)</a:t>
            </a:r>
          </a:p>
        </p:txBody>
      </p:sp>
    </p:spTree>
    <p:extLst>
      <p:ext uri="{BB962C8B-B14F-4D97-AF65-F5344CB8AC3E}">
        <p14:creationId xmlns:p14="http://schemas.microsoft.com/office/powerpoint/2010/main" val="3846650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8F9F41-8C1D-4CD0-902F-1BEB6C93D946}"/>
              </a:ext>
            </a:extLst>
          </p:cNvPr>
          <p:cNvSpPr>
            <a:spLocks noGrp="1"/>
          </p:cNvSpPr>
          <p:nvPr>
            <p:ph type="title"/>
          </p:nvPr>
        </p:nvSpPr>
        <p:spPr>
          <a:xfrm>
            <a:off x="1447800" y="304800"/>
            <a:ext cx="7427848" cy="492443"/>
          </a:xfrm>
        </p:spPr>
        <p:txBody>
          <a:bodyPr/>
          <a:lstStyle/>
          <a:p>
            <a:r>
              <a:rPr lang="ru-RU" dirty="0"/>
              <a:t>Вывод:</a:t>
            </a:r>
          </a:p>
        </p:txBody>
      </p:sp>
      <p:sp>
        <p:nvSpPr>
          <p:cNvPr id="3" name="Текст 2">
            <a:extLst>
              <a:ext uri="{FF2B5EF4-FFF2-40B4-BE49-F238E27FC236}">
                <a16:creationId xmlns:a16="http://schemas.microsoft.com/office/drawing/2014/main" id="{F97551B5-939C-4FE7-89BD-F666A53B8D9B}"/>
              </a:ext>
            </a:extLst>
          </p:cNvPr>
          <p:cNvSpPr>
            <a:spLocks noGrp="1"/>
          </p:cNvSpPr>
          <p:nvPr>
            <p:ph type="body" idx="1"/>
          </p:nvPr>
        </p:nvSpPr>
        <p:spPr>
          <a:xfrm>
            <a:off x="584657" y="1074509"/>
            <a:ext cx="7974686" cy="4985980"/>
          </a:xfrm>
        </p:spPr>
        <p:txBody>
          <a:bodyPr/>
          <a:lstStyle/>
          <a:p>
            <a:pPr marL="285750" indent="-285750">
              <a:buFontTx/>
              <a:buChar char="-"/>
            </a:pPr>
            <a:r>
              <a:rPr lang="ru-RU" dirty="0"/>
              <a:t>Количество детей, особенно за летний период на каждое первое число месяца рекомендуется кардинально не менять, так как это влияет на среднее количество детей по исполнению муниципального задания по итогам года (отчислять выпускников не ранее 2 августа, если не переходят в другое ОО по заявлению).</a:t>
            </a:r>
          </a:p>
          <a:p>
            <a:pPr marL="285750" indent="-285750">
              <a:buFontTx/>
              <a:buChar char="-"/>
            </a:pPr>
            <a:endParaRPr lang="ru-RU" dirty="0"/>
          </a:p>
          <a:p>
            <a:pPr marL="285750" indent="-285750">
              <a:buFontTx/>
              <a:buChar char="-"/>
            </a:pPr>
            <a:r>
              <a:rPr lang="ru-RU" dirty="0"/>
              <a:t>Следить за процентом выполнения </a:t>
            </a:r>
            <a:r>
              <a:rPr lang="ru-RU" dirty="0" err="1"/>
              <a:t>детодней</a:t>
            </a:r>
            <a:r>
              <a:rPr lang="ru-RU" dirty="0"/>
              <a:t> по итогам сдачи ежеквартального отчета и принимать всевозможные меры для посещения детьми дошкольного учреждения</a:t>
            </a:r>
          </a:p>
          <a:p>
            <a:pPr marL="285750" indent="-285750">
              <a:buFontTx/>
              <a:buChar char="-"/>
            </a:pPr>
            <a:endParaRPr lang="ru-RU" dirty="0"/>
          </a:p>
          <a:p>
            <a:pPr marL="285750" indent="-285750">
              <a:buFontTx/>
              <a:buChar char="-"/>
            </a:pPr>
            <a:r>
              <a:rPr lang="ru-RU" dirty="0"/>
              <a:t>Не вносить данные по движению обучающихся в ГИС ЭО задним числом (это всё отслеживается!). На руководителя возлагается персональная ответственность за внесение данных в ГИС ЭО, даже если назначено лицо за выполнение данных функций</a:t>
            </a:r>
          </a:p>
          <a:p>
            <a:pPr marL="285750" indent="-285750">
              <a:buFontTx/>
              <a:buChar char="-"/>
            </a:pPr>
            <a:endParaRPr lang="ru-RU" dirty="0"/>
          </a:p>
          <a:p>
            <a:pPr marL="285750" indent="-285750">
              <a:buFontTx/>
              <a:buChar char="-"/>
            </a:pPr>
            <a:r>
              <a:rPr lang="ru-RU" dirty="0"/>
              <a:t>Проводить ежемесячный контроль за количеством детей в ГИС ЭО (на каждое 1 число месяца сверять данные по фактическому количеству обучающихся в ОО)</a:t>
            </a:r>
          </a:p>
        </p:txBody>
      </p:sp>
    </p:spTree>
    <p:extLst>
      <p:ext uri="{BB962C8B-B14F-4D97-AF65-F5344CB8AC3E}">
        <p14:creationId xmlns:p14="http://schemas.microsoft.com/office/powerpoint/2010/main" val="3968371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1435</TotalTime>
  <Words>490</Words>
  <Application>Microsoft Office PowerPoint</Application>
  <PresentationFormat>Экран (4:3)</PresentationFormat>
  <Paragraphs>52</Paragraphs>
  <Slides>9</Slides>
  <Notes>7</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Calibri</vt:lpstr>
      <vt:lpstr>Times New Roman</vt:lpstr>
      <vt:lpstr>Office Theme</vt:lpstr>
      <vt:lpstr>Итоги проверки отчетов по исполнению муниципального задания за III квартал 2024 года, подготовка к сдаче годового отчета за 2024 год</vt:lpstr>
      <vt:lpstr>Итоги проверки отчетов по исполнению муниципального задания за III квартал 2024 года</vt:lpstr>
      <vt:lpstr>Заполнение граф отчета (титульный лист)</vt:lpstr>
      <vt:lpstr>Заполнение граф отчета</vt:lpstr>
      <vt:lpstr>Презентация PowerPoint</vt:lpstr>
      <vt:lpstr>Заполнение граф отчета (сравнение 1 и 2 части по ДОУ)</vt:lpstr>
      <vt:lpstr>Напоминание!</vt:lpstr>
      <vt:lpstr>Как формируется МЗ</vt:lpstr>
      <vt:lpstr>Вывод:</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Павел</dc:creator>
  <cp:lastModifiedBy>Татьяна Геннадьевна</cp:lastModifiedBy>
  <cp:revision>96</cp:revision>
  <cp:lastPrinted>2024-09-20T07:08:08Z</cp:lastPrinted>
  <dcterms:created xsi:type="dcterms:W3CDTF">2023-12-01T09:05:35Z</dcterms:created>
  <dcterms:modified xsi:type="dcterms:W3CDTF">2024-10-17T11:34:53Z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2022-12-12T00:00:00Z</vt:filetime>
  </property>
  <property fmtid="{D5CDD505-2E9C-101B-9397-08002B2CF9AE}" pid="3" name="Creator">
    <vt:lpwstr>Microsoft® PowerPoint® 2019</vt:lpwstr>
  </property>
  <property fmtid="{D5CDD505-2E9C-101B-9397-08002B2CF9AE}" pid="4" name="LastSaved">
    <vt:filetime>2023-12-01T00:00:00Z</vt:filetime>
  </property>
  <property fmtid="{D5CDD505-2E9C-101B-9397-08002B2CF9AE}" pid="5" name="Producer">
    <vt:lpwstr>Microsoft® PowerPoint® 2019</vt:lpwstr>
  </property>
</Properties>
</file>