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6" r:id="rId10"/>
    <p:sldId id="264" r:id="rId11"/>
    <p:sldId id="265" r:id="rId12"/>
  </p:sldIdLst>
  <p:sldSz cx="12192000" cy="6858000"/>
  <p:notesSz cx="9929813" cy="6797675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78" y="3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rgbClr val="001F5F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600" b="0" i="0">
                <a:solidFill>
                  <a:schemeClr val="bg1"/>
                </a:solidFill>
                <a:latin typeface="Microsoft Sans Serif"/>
                <a:cs typeface="Microsoft Sans Serif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5/14/2025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rgbClr val="001F5F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chemeClr val="bg1"/>
                </a:solidFill>
                <a:latin typeface="Microsoft Sans Serif"/>
                <a:cs typeface="Microsoft Sans Serif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5/14/2025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rgbClr val="001F5F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759956" y="1326337"/>
            <a:ext cx="5072380" cy="438594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0" i="0">
                <a:solidFill>
                  <a:schemeClr val="tx1"/>
                </a:solidFill>
                <a:latin typeface="Microsoft Sans Serif"/>
                <a:cs typeface="Microsoft Sans Serif"/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5/14/2025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rgbClr val="001F5F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5/14/2025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5/14/2025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145029" y="157988"/>
            <a:ext cx="9215755" cy="83832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rgbClr val="001F5F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81608" y="2490038"/>
            <a:ext cx="5039360" cy="17329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600" b="0" i="0">
                <a:solidFill>
                  <a:schemeClr val="bg1"/>
                </a:solidFill>
                <a:latin typeface="Microsoft Sans Serif"/>
                <a:cs typeface="Microsoft Sans Serif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5/14/2025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a.v.kolchanov@minobr.krasnodar.ru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fipi.ru/inostr-exam/inostr-exam-deti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918" y="-10357"/>
            <a:ext cx="12192000" cy="6857999"/>
          </a:xfrm>
          <a:prstGeom prst="rect">
            <a:avLst/>
          </a:prstGeom>
        </p:spPr>
      </p:pic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750214" y="2250694"/>
            <a:ext cx="7456805" cy="953135"/>
          </a:xfrm>
          <a:prstGeom prst="rect">
            <a:avLst/>
          </a:prstGeom>
        </p:spPr>
        <p:txBody>
          <a:bodyPr vert="horz" wrap="square" lIns="0" tIns="67945" rIns="0" bIns="0" rtlCol="0">
            <a:spAutoFit/>
          </a:bodyPr>
          <a:lstStyle/>
          <a:p>
            <a:pPr marL="12700" marR="5080">
              <a:lnSpc>
                <a:spcPts val="3460"/>
              </a:lnSpc>
              <a:spcBef>
                <a:spcPts val="535"/>
              </a:spcBef>
            </a:pPr>
            <a:r>
              <a:rPr sz="3200" dirty="0"/>
              <a:t>Об</a:t>
            </a:r>
            <a:r>
              <a:rPr sz="3200" spc="-60" dirty="0"/>
              <a:t> </a:t>
            </a:r>
            <a:r>
              <a:rPr sz="3200" dirty="0"/>
              <a:t>организации</a:t>
            </a:r>
            <a:r>
              <a:rPr sz="3200" spc="-90" dirty="0"/>
              <a:t> </a:t>
            </a:r>
            <a:r>
              <a:rPr sz="3200" dirty="0"/>
              <a:t>приема</a:t>
            </a:r>
            <a:r>
              <a:rPr sz="3200" spc="-95" dirty="0"/>
              <a:t> </a:t>
            </a:r>
            <a:r>
              <a:rPr sz="3200" dirty="0"/>
              <a:t>на</a:t>
            </a:r>
            <a:r>
              <a:rPr sz="3200" spc="-60" dirty="0"/>
              <a:t> </a:t>
            </a:r>
            <a:r>
              <a:rPr sz="3200" spc="-10" dirty="0"/>
              <a:t>обучение </a:t>
            </a:r>
            <a:r>
              <a:rPr sz="3200" dirty="0"/>
              <a:t>иностранных</a:t>
            </a:r>
            <a:r>
              <a:rPr sz="3200" spc="-135" dirty="0"/>
              <a:t> </a:t>
            </a:r>
            <a:r>
              <a:rPr sz="3200" spc="-10" dirty="0"/>
              <a:t>граждан</a:t>
            </a:r>
            <a:endParaRPr sz="3200"/>
          </a:p>
        </p:txBody>
      </p:sp>
      <p:sp>
        <p:nvSpPr>
          <p:cNvPr id="6" name="object 6"/>
          <p:cNvSpPr txBox="1"/>
          <p:nvPr/>
        </p:nvSpPr>
        <p:spPr>
          <a:xfrm>
            <a:off x="533400" y="5464880"/>
            <a:ext cx="5111750" cy="84382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ru-RU" sz="1800" b="1" i="1" spc="-10" dirty="0">
                <a:solidFill>
                  <a:srgbClr val="001F5F"/>
                </a:solidFill>
                <a:latin typeface="Arial"/>
                <a:cs typeface="Arial"/>
              </a:rPr>
              <a:t>Попова Татьяна Геннадьевна</a:t>
            </a:r>
            <a:r>
              <a:rPr sz="1800" b="1" i="1" spc="-10" dirty="0">
                <a:solidFill>
                  <a:srgbClr val="001F5F"/>
                </a:solidFill>
                <a:latin typeface="Arial"/>
                <a:cs typeface="Arial"/>
              </a:rPr>
              <a:t>,</a:t>
            </a:r>
            <a:endParaRPr sz="18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lang="ru-RU" b="1" i="1" dirty="0">
                <a:solidFill>
                  <a:srgbClr val="001F5F"/>
                </a:solidFill>
                <a:latin typeface="Arial"/>
                <a:cs typeface="Arial"/>
              </a:rPr>
              <a:t>з</a:t>
            </a:r>
            <a:r>
              <a:rPr lang="ru-RU" sz="1800" b="1" i="1" dirty="0">
                <a:solidFill>
                  <a:srgbClr val="001F5F"/>
                </a:solidFill>
                <a:latin typeface="Arial"/>
                <a:cs typeface="Arial"/>
              </a:rPr>
              <a:t>аместитель </a:t>
            </a:r>
            <a:r>
              <a:rPr sz="1800" b="1" i="1" dirty="0" err="1">
                <a:solidFill>
                  <a:srgbClr val="001F5F"/>
                </a:solidFill>
                <a:latin typeface="Arial"/>
                <a:cs typeface="Arial"/>
              </a:rPr>
              <a:t>начальник</a:t>
            </a:r>
            <a:r>
              <a:rPr lang="ru-RU" sz="1800" b="1" i="1" dirty="0">
                <a:solidFill>
                  <a:srgbClr val="001F5F"/>
                </a:solidFill>
                <a:latin typeface="Arial"/>
                <a:cs typeface="Arial"/>
              </a:rPr>
              <a:t>а</a:t>
            </a:r>
            <a:r>
              <a:rPr sz="1800" b="1" i="1" spc="-10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lang="ru-RU" sz="1800" b="1" i="1" spc="-100" dirty="0">
                <a:solidFill>
                  <a:srgbClr val="001F5F"/>
                </a:solidFill>
                <a:latin typeface="Arial"/>
                <a:cs typeface="Arial"/>
              </a:rPr>
              <a:t>У</a:t>
            </a:r>
            <a:r>
              <a:rPr sz="1800" b="1" i="1" dirty="0" err="1">
                <a:solidFill>
                  <a:srgbClr val="001F5F"/>
                </a:solidFill>
                <a:latin typeface="Arial"/>
                <a:cs typeface="Arial"/>
              </a:rPr>
              <a:t>правления</a:t>
            </a:r>
            <a:r>
              <a:rPr sz="1800" b="1" i="1" spc="-11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800" b="1" i="1" spc="-10" dirty="0" err="1">
                <a:solidFill>
                  <a:srgbClr val="001F5F"/>
                </a:solidFill>
                <a:latin typeface="Arial"/>
                <a:cs typeface="Arial"/>
              </a:rPr>
              <a:t>образования</a:t>
            </a:r>
            <a:r>
              <a:rPr lang="ru-RU" sz="1800" b="1" i="1" spc="-10" dirty="0">
                <a:solidFill>
                  <a:srgbClr val="001F5F"/>
                </a:solidFill>
                <a:latin typeface="Arial"/>
                <a:cs typeface="Arial"/>
              </a:rPr>
              <a:t> АМР «Корткеросский»</a:t>
            </a:r>
            <a:endParaRPr sz="1800" dirty="0">
              <a:latin typeface="Arial"/>
              <a:cs typeface="Arial"/>
            </a:endParaRPr>
          </a:p>
        </p:txBody>
      </p:sp>
      <p:pic>
        <p:nvPicPr>
          <p:cNvPr id="7" name="object 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104900" y="102107"/>
            <a:ext cx="944880" cy="1967484"/>
          </a:xfrm>
          <a:prstGeom prst="rect">
            <a:avLst/>
          </a:prstGeom>
        </p:spPr>
      </p:pic>
      <p:pic>
        <p:nvPicPr>
          <p:cNvPr id="8" name="Picture 2">
            <a:extLst>
              <a:ext uri="{FF2B5EF4-FFF2-40B4-BE49-F238E27FC236}">
                <a16:creationId xmlns:a16="http://schemas.microsoft.com/office/drawing/2014/main" id="{EF553682-D9FD-4B54-9FA0-2D65931965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63200" y="381000"/>
            <a:ext cx="1213757" cy="10969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295402" y="1113789"/>
            <a:ext cx="5890895" cy="5115560"/>
            <a:chOff x="295402" y="1113789"/>
            <a:chExt cx="5890895" cy="5115560"/>
          </a:xfrm>
        </p:grpSpPr>
        <p:sp>
          <p:nvSpPr>
            <p:cNvPr id="3" name="object 3"/>
            <p:cNvSpPr/>
            <p:nvPr/>
          </p:nvSpPr>
          <p:spPr>
            <a:xfrm>
              <a:off x="301752" y="1120139"/>
              <a:ext cx="5878195" cy="5102860"/>
            </a:xfrm>
            <a:custGeom>
              <a:avLst/>
              <a:gdLst/>
              <a:ahLst/>
              <a:cxnLst/>
              <a:rect l="l" t="t" r="r" b="b"/>
              <a:pathLst>
                <a:path w="5878195" h="5102860">
                  <a:moveTo>
                    <a:pt x="5663565" y="0"/>
                  </a:moveTo>
                  <a:lnTo>
                    <a:pt x="214553" y="0"/>
                  </a:lnTo>
                  <a:lnTo>
                    <a:pt x="165359" y="5663"/>
                  </a:lnTo>
                  <a:lnTo>
                    <a:pt x="120200" y="21798"/>
                  </a:lnTo>
                  <a:lnTo>
                    <a:pt x="80362" y="47116"/>
                  </a:lnTo>
                  <a:lnTo>
                    <a:pt x="47136" y="80332"/>
                  </a:lnTo>
                  <a:lnTo>
                    <a:pt x="21808" y="120159"/>
                  </a:lnTo>
                  <a:lnTo>
                    <a:pt x="5666" y="165311"/>
                  </a:lnTo>
                  <a:lnTo>
                    <a:pt x="0" y="214502"/>
                  </a:lnTo>
                  <a:lnTo>
                    <a:pt x="0" y="4887798"/>
                  </a:lnTo>
                  <a:lnTo>
                    <a:pt x="5666" y="4936992"/>
                  </a:lnTo>
                  <a:lnTo>
                    <a:pt x="21808" y="4982151"/>
                  </a:lnTo>
                  <a:lnTo>
                    <a:pt x="47136" y="5021989"/>
                  </a:lnTo>
                  <a:lnTo>
                    <a:pt x="80362" y="5055215"/>
                  </a:lnTo>
                  <a:lnTo>
                    <a:pt x="120200" y="5080543"/>
                  </a:lnTo>
                  <a:lnTo>
                    <a:pt x="165359" y="5096685"/>
                  </a:lnTo>
                  <a:lnTo>
                    <a:pt x="214553" y="5102352"/>
                  </a:lnTo>
                  <a:lnTo>
                    <a:pt x="5663565" y="5102352"/>
                  </a:lnTo>
                  <a:lnTo>
                    <a:pt x="5712756" y="5096685"/>
                  </a:lnTo>
                  <a:lnTo>
                    <a:pt x="5757908" y="5080543"/>
                  </a:lnTo>
                  <a:lnTo>
                    <a:pt x="5797735" y="5055215"/>
                  </a:lnTo>
                  <a:lnTo>
                    <a:pt x="5830951" y="5021989"/>
                  </a:lnTo>
                  <a:lnTo>
                    <a:pt x="5856269" y="4982151"/>
                  </a:lnTo>
                  <a:lnTo>
                    <a:pt x="5872404" y="4936992"/>
                  </a:lnTo>
                  <a:lnTo>
                    <a:pt x="5878068" y="4887798"/>
                  </a:lnTo>
                  <a:lnTo>
                    <a:pt x="5878068" y="214502"/>
                  </a:lnTo>
                  <a:lnTo>
                    <a:pt x="5872404" y="165311"/>
                  </a:lnTo>
                  <a:lnTo>
                    <a:pt x="5856269" y="120159"/>
                  </a:lnTo>
                  <a:lnTo>
                    <a:pt x="5830951" y="80332"/>
                  </a:lnTo>
                  <a:lnTo>
                    <a:pt x="5797735" y="47116"/>
                  </a:lnTo>
                  <a:lnTo>
                    <a:pt x="5757908" y="21798"/>
                  </a:lnTo>
                  <a:lnTo>
                    <a:pt x="5712756" y="5663"/>
                  </a:lnTo>
                  <a:lnTo>
                    <a:pt x="5663565" y="0"/>
                  </a:lnTo>
                  <a:close/>
                </a:path>
              </a:pathLst>
            </a:custGeom>
            <a:solidFill>
              <a:srgbClr val="0033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301752" y="1120139"/>
              <a:ext cx="5878195" cy="5102860"/>
            </a:xfrm>
            <a:custGeom>
              <a:avLst/>
              <a:gdLst/>
              <a:ahLst/>
              <a:cxnLst/>
              <a:rect l="l" t="t" r="r" b="b"/>
              <a:pathLst>
                <a:path w="5878195" h="5102860">
                  <a:moveTo>
                    <a:pt x="0" y="214502"/>
                  </a:moveTo>
                  <a:lnTo>
                    <a:pt x="5666" y="165311"/>
                  </a:lnTo>
                  <a:lnTo>
                    <a:pt x="21808" y="120159"/>
                  </a:lnTo>
                  <a:lnTo>
                    <a:pt x="47136" y="80332"/>
                  </a:lnTo>
                  <a:lnTo>
                    <a:pt x="80362" y="47116"/>
                  </a:lnTo>
                  <a:lnTo>
                    <a:pt x="120200" y="21798"/>
                  </a:lnTo>
                  <a:lnTo>
                    <a:pt x="165359" y="5663"/>
                  </a:lnTo>
                  <a:lnTo>
                    <a:pt x="214553" y="0"/>
                  </a:lnTo>
                  <a:lnTo>
                    <a:pt x="5663565" y="0"/>
                  </a:lnTo>
                  <a:lnTo>
                    <a:pt x="5712756" y="5663"/>
                  </a:lnTo>
                  <a:lnTo>
                    <a:pt x="5757908" y="21798"/>
                  </a:lnTo>
                  <a:lnTo>
                    <a:pt x="5797735" y="47116"/>
                  </a:lnTo>
                  <a:lnTo>
                    <a:pt x="5830951" y="80332"/>
                  </a:lnTo>
                  <a:lnTo>
                    <a:pt x="5856269" y="120159"/>
                  </a:lnTo>
                  <a:lnTo>
                    <a:pt x="5872404" y="165311"/>
                  </a:lnTo>
                  <a:lnTo>
                    <a:pt x="5878068" y="214502"/>
                  </a:lnTo>
                  <a:lnTo>
                    <a:pt x="5878068" y="4887798"/>
                  </a:lnTo>
                  <a:lnTo>
                    <a:pt x="5872404" y="4936992"/>
                  </a:lnTo>
                  <a:lnTo>
                    <a:pt x="5856269" y="4982151"/>
                  </a:lnTo>
                  <a:lnTo>
                    <a:pt x="5830951" y="5021989"/>
                  </a:lnTo>
                  <a:lnTo>
                    <a:pt x="5797735" y="5055215"/>
                  </a:lnTo>
                  <a:lnTo>
                    <a:pt x="5757908" y="5080543"/>
                  </a:lnTo>
                  <a:lnTo>
                    <a:pt x="5712756" y="5096685"/>
                  </a:lnTo>
                  <a:lnTo>
                    <a:pt x="5663565" y="5102352"/>
                  </a:lnTo>
                  <a:lnTo>
                    <a:pt x="214553" y="5102352"/>
                  </a:lnTo>
                  <a:lnTo>
                    <a:pt x="165359" y="5096685"/>
                  </a:lnTo>
                  <a:lnTo>
                    <a:pt x="120200" y="5080543"/>
                  </a:lnTo>
                  <a:lnTo>
                    <a:pt x="80362" y="5055215"/>
                  </a:lnTo>
                  <a:lnTo>
                    <a:pt x="47136" y="5021989"/>
                  </a:lnTo>
                  <a:lnTo>
                    <a:pt x="21808" y="4982151"/>
                  </a:lnTo>
                  <a:lnTo>
                    <a:pt x="5666" y="4936992"/>
                  </a:lnTo>
                  <a:lnTo>
                    <a:pt x="0" y="4887798"/>
                  </a:lnTo>
                  <a:lnTo>
                    <a:pt x="0" y="214502"/>
                  </a:lnTo>
                  <a:close/>
                </a:path>
              </a:pathLst>
            </a:custGeom>
            <a:ln w="12192">
              <a:solidFill>
                <a:srgbClr val="41709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076450">
              <a:lnSpc>
                <a:spcPct val="100000"/>
              </a:lnSpc>
              <a:spcBef>
                <a:spcPts val="100"/>
              </a:spcBef>
            </a:pPr>
            <a:r>
              <a:rPr sz="3200" spc="-25" dirty="0"/>
              <a:t>Горячая</a:t>
            </a:r>
            <a:r>
              <a:rPr sz="3200" spc="-170" dirty="0"/>
              <a:t> </a:t>
            </a:r>
            <a:r>
              <a:rPr sz="3200" spc="-20" dirty="0"/>
              <a:t>линия</a:t>
            </a:r>
            <a:endParaRPr sz="3200" dirty="0"/>
          </a:p>
        </p:txBody>
      </p:sp>
      <p:pic>
        <p:nvPicPr>
          <p:cNvPr id="6" name="object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298691" y="1114044"/>
            <a:ext cx="5442204" cy="5114544"/>
          </a:xfrm>
          <a:prstGeom prst="rect">
            <a:avLst/>
          </a:prstGeom>
        </p:spPr>
      </p:pic>
      <p:sp>
        <p:nvSpPr>
          <p:cNvPr id="7" name="object 7"/>
          <p:cNvSpPr txBox="1"/>
          <p:nvPr/>
        </p:nvSpPr>
        <p:spPr>
          <a:xfrm>
            <a:off x="514908" y="1147317"/>
            <a:ext cx="5527040" cy="1123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  <a:tabLst>
                <a:tab pos="3271520" algn="l"/>
              </a:tabLst>
            </a:pPr>
            <a:r>
              <a:rPr sz="1800" b="1" spc="-10" dirty="0">
                <a:solidFill>
                  <a:srgbClr val="FFFFFF"/>
                </a:solidFill>
                <a:latin typeface="Arial"/>
                <a:cs typeface="Arial"/>
              </a:rPr>
              <a:t>СОЗДАНА</a:t>
            </a:r>
            <a:r>
              <a:rPr sz="1800" b="1" spc="-1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FFFFFF"/>
                </a:solidFill>
                <a:latin typeface="Arial"/>
                <a:cs typeface="Arial"/>
              </a:rPr>
              <a:t>РЕГИОНАЛЬНАЯ</a:t>
            </a:r>
            <a:r>
              <a:rPr sz="1800" b="1" dirty="0">
                <a:solidFill>
                  <a:srgbClr val="FFFFFF"/>
                </a:solidFill>
                <a:latin typeface="Arial"/>
                <a:cs typeface="Arial"/>
              </a:rPr>
              <a:t>	</a:t>
            </a:r>
            <a:r>
              <a:rPr sz="1800" b="1" spc="-10" dirty="0">
                <a:solidFill>
                  <a:srgbClr val="FFFFFF"/>
                </a:solidFill>
                <a:latin typeface="Arial"/>
                <a:cs typeface="Arial"/>
              </a:rPr>
              <a:t>ГОРЯЧАЯ</a:t>
            </a:r>
            <a:r>
              <a:rPr sz="1800" b="1" spc="-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FFFFFF"/>
                </a:solidFill>
                <a:latin typeface="Arial"/>
                <a:cs typeface="Arial"/>
              </a:rPr>
              <a:t>ЛИНИЯ</a:t>
            </a:r>
            <a:r>
              <a:rPr sz="1800" b="1" spc="-9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50" dirty="0">
                <a:solidFill>
                  <a:srgbClr val="FFFFFF"/>
                </a:solidFill>
                <a:latin typeface="Arial"/>
                <a:cs typeface="Arial"/>
              </a:rPr>
              <a:t>В </a:t>
            </a:r>
            <a:r>
              <a:rPr sz="1800" b="1" dirty="0">
                <a:solidFill>
                  <a:srgbClr val="FFFFFF"/>
                </a:solidFill>
                <a:latin typeface="Arial"/>
                <a:cs typeface="Arial"/>
              </a:rPr>
              <a:t>ЦЕЛЯХ</a:t>
            </a:r>
            <a:r>
              <a:rPr sz="1800" b="1" spc="-8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20" dirty="0">
                <a:solidFill>
                  <a:srgbClr val="FFFFFF"/>
                </a:solidFill>
                <a:latin typeface="Arial"/>
                <a:cs typeface="Arial"/>
              </a:rPr>
              <a:t>ОРГАНИЗАЦИИ </a:t>
            </a:r>
            <a:r>
              <a:rPr sz="1800" b="1" spc="-25" dirty="0">
                <a:solidFill>
                  <a:srgbClr val="FFFFFF"/>
                </a:solidFill>
                <a:latin typeface="Arial"/>
                <a:cs typeface="Arial"/>
              </a:rPr>
              <a:t>РАЗЪЯСНЕНИЯ</a:t>
            </a:r>
            <a:r>
              <a:rPr sz="1800" b="1" spc="-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FFFFFF"/>
                </a:solidFill>
                <a:latin typeface="Arial"/>
                <a:cs typeface="Arial"/>
              </a:rPr>
              <a:t>РАБОТЫ </a:t>
            </a:r>
            <a:r>
              <a:rPr sz="1800" b="1" dirty="0">
                <a:solidFill>
                  <a:srgbClr val="FFFFFF"/>
                </a:solidFill>
                <a:latin typeface="Arial"/>
                <a:cs typeface="Arial"/>
              </a:rPr>
              <a:t>В</a:t>
            </a:r>
            <a:r>
              <a:rPr sz="1800" b="1" spc="-1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25" dirty="0">
                <a:solidFill>
                  <a:srgbClr val="FFFFFF"/>
                </a:solidFill>
                <a:latin typeface="Arial"/>
                <a:cs typeface="Arial"/>
              </a:rPr>
              <a:t>РАМКАХ</a:t>
            </a:r>
            <a:r>
              <a:rPr sz="1800" b="1" spc="-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FFFFFF"/>
                </a:solidFill>
                <a:latin typeface="Arial"/>
                <a:cs typeface="Arial"/>
              </a:rPr>
              <a:t>ПРИКАЗОВ</a:t>
            </a:r>
            <a:r>
              <a:rPr sz="1800" b="1" spc="-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FFFFFF"/>
                </a:solidFill>
                <a:latin typeface="Arial"/>
                <a:cs typeface="Arial"/>
              </a:rPr>
              <a:t>МИНПРОСВЕЩЕНИЯ РОССИИ:</a:t>
            </a:r>
            <a:endParaRPr sz="1800">
              <a:latin typeface="Arial"/>
              <a:cs typeface="Arial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dirty="0"/>
              <a:t>от</a:t>
            </a:r>
            <a:r>
              <a:rPr spc="-25" dirty="0"/>
              <a:t> </a:t>
            </a:r>
            <a:r>
              <a:rPr dirty="0">
                <a:latin typeface="Arial MT"/>
                <a:cs typeface="Arial MT"/>
              </a:rPr>
              <a:t>4</a:t>
            </a:r>
            <a:r>
              <a:rPr spc="-45" dirty="0">
                <a:latin typeface="Arial MT"/>
                <a:cs typeface="Arial MT"/>
              </a:rPr>
              <a:t> </a:t>
            </a:r>
            <a:r>
              <a:rPr dirty="0"/>
              <a:t>марта</a:t>
            </a:r>
            <a:r>
              <a:rPr spc="-10" dirty="0"/>
              <a:t> </a:t>
            </a:r>
            <a:r>
              <a:rPr dirty="0"/>
              <a:t>2025</a:t>
            </a:r>
            <a:r>
              <a:rPr spc="-25" dirty="0"/>
              <a:t> </a:t>
            </a:r>
            <a:r>
              <a:rPr spc="-100" dirty="0"/>
              <a:t>г.</a:t>
            </a:r>
            <a:r>
              <a:rPr spc="-5" dirty="0"/>
              <a:t> </a:t>
            </a:r>
            <a:r>
              <a:rPr spc="110" dirty="0"/>
              <a:t>№</a:t>
            </a:r>
            <a:r>
              <a:rPr spc="-25" dirty="0"/>
              <a:t> </a:t>
            </a:r>
            <a:r>
              <a:rPr dirty="0"/>
              <a:t>170</a:t>
            </a:r>
            <a:r>
              <a:rPr spc="-25" dirty="0"/>
              <a:t> </a:t>
            </a:r>
            <a:r>
              <a:rPr dirty="0"/>
              <a:t>«Об</a:t>
            </a:r>
            <a:r>
              <a:rPr spc="-10" dirty="0"/>
              <a:t> утверждении</a:t>
            </a:r>
            <a:r>
              <a:rPr spc="25" dirty="0"/>
              <a:t> </a:t>
            </a:r>
            <a:r>
              <a:rPr spc="-10" dirty="0"/>
              <a:t>Порядка </a:t>
            </a:r>
            <a:r>
              <a:rPr dirty="0"/>
              <a:t>проведения</a:t>
            </a:r>
            <a:r>
              <a:rPr spc="-35" dirty="0"/>
              <a:t> </a:t>
            </a:r>
            <a:r>
              <a:rPr dirty="0"/>
              <a:t>в</a:t>
            </a:r>
            <a:r>
              <a:rPr spc="-50" dirty="0"/>
              <a:t> </a:t>
            </a:r>
            <a:r>
              <a:rPr spc="-10" dirty="0"/>
              <a:t>государственной </a:t>
            </a:r>
            <a:r>
              <a:rPr dirty="0"/>
              <a:t>или</a:t>
            </a:r>
            <a:r>
              <a:rPr spc="-40" dirty="0"/>
              <a:t> </a:t>
            </a:r>
            <a:r>
              <a:rPr spc="-10" dirty="0"/>
              <a:t>муниципальной </a:t>
            </a:r>
            <a:r>
              <a:rPr spc="-20" dirty="0"/>
              <a:t>общеобразовательной</a:t>
            </a:r>
            <a:r>
              <a:rPr spc="-45" dirty="0"/>
              <a:t> </a:t>
            </a:r>
            <a:r>
              <a:rPr spc="-10" dirty="0"/>
              <a:t>организации</a:t>
            </a:r>
            <a:r>
              <a:rPr spc="-5" dirty="0"/>
              <a:t> </a:t>
            </a:r>
            <a:r>
              <a:rPr dirty="0"/>
              <a:t>тестирования</a:t>
            </a:r>
            <a:r>
              <a:rPr spc="-20" dirty="0"/>
              <a:t> </a:t>
            </a:r>
            <a:r>
              <a:rPr spc="-25" dirty="0"/>
              <a:t>на </a:t>
            </a:r>
            <a:r>
              <a:rPr dirty="0"/>
              <a:t>знание</a:t>
            </a:r>
            <a:r>
              <a:rPr spc="-30" dirty="0"/>
              <a:t> </a:t>
            </a:r>
            <a:r>
              <a:rPr spc="-20" dirty="0"/>
              <a:t>русского</a:t>
            </a:r>
            <a:r>
              <a:rPr spc="-60" dirty="0"/>
              <a:t> </a:t>
            </a:r>
            <a:r>
              <a:rPr spc="-10" dirty="0"/>
              <a:t>языка,</a:t>
            </a:r>
            <a:r>
              <a:rPr spc="-55" dirty="0"/>
              <a:t> </a:t>
            </a:r>
            <a:r>
              <a:rPr spc="-10" dirty="0"/>
              <a:t>достаточное</a:t>
            </a:r>
            <a:r>
              <a:rPr spc="-45" dirty="0"/>
              <a:t> </a:t>
            </a:r>
            <a:r>
              <a:rPr dirty="0"/>
              <a:t>для</a:t>
            </a:r>
            <a:r>
              <a:rPr spc="-60" dirty="0"/>
              <a:t> </a:t>
            </a:r>
            <a:r>
              <a:rPr spc="-10" dirty="0"/>
              <a:t>освоения </a:t>
            </a:r>
            <a:r>
              <a:rPr spc="-20" dirty="0"/>
              <a:t>образовательных</a:t>
            </a:r>
            <a:r>
              <a:rPr spc="-40" dirty="0"/>
              <a:t> </a:t>
            </a:r>
            <a:r>
              <a:rPr spc="-10" dirty="0"/>
              <a:t>программ</a:t>
            </a:r>
            <a:r>
              <a:rPr spc="-25" dirty="0"/>
              <a:t> </a:t>
            </a:r>
            <a:r>
              <a:rPr spc="-10" dirty="0"/>
              <a:t>начального</a:t>
            </a:r>
            <a:r>
              <a:rPr spc="-5" dirty="0"/>
              <a:t> </a:t>
            </a:r>
            <a:r>
              <a:rPr spc="-10" dirty="0"/>
              <a:t>общего, основного</a:t>
            </a:r>
            <a:r>
              <a:rPr spc="-35" dirty="0"/>
              <a:t> </a:t>
            </a:r>
            <a:r>
              <a:rPr dirty="0"/>
              <a:t>общего</a:t>
            </a:r>
            <a:r>
              <a:rPr spc="-50" dirty="0"/>
              <a:t> </a:t>
            </a:r>
            <a:r>
              <a:rPr dirty="0"/>
              <a:t>и</a:t>
            </a:r>
            <a:r>
              <a:rPr spc="-30" dirty="0"/>
              <a:t> </a:t>
            </a:r>
            <a:r>
              <a:rPr spc="-10" dirty="0"/>
              <a:t>среднего</a:t>
            </a:r>
            <a:r>
              <a:rPr spc="-40" dirty="0"/>
              <a:t> </a:t>
            </a:r>
            <a:r>
              <a:rPr dirty="0"/>
              <a:t>общего</a:t>
            </a:r>
            <a:r>
              <a:rPr spc="-50" dirty="0"/>
              <a:t> </a:t>
            </a:r>
            <a:r>
              <a:rPr spc="-10" dirty="0"/>
              <a:t>образования, </a:t>
            </a:r>
            <a:r>
              <a:rPr dirty="0"/>
              <a:t>иностранных</a:t>
            </a:r>
            <a:r>
              <a:rPr spc="-5" dirty="0"/>
              <a:t> </a:t>
            </a:r>
            <a:r>
              <a:rPr spc="-10" dirty="0"/>
              <a:t>граждан</a:t>
            </a:r>
            <a:r>
              <a:rPr spc="-40" dirty="0"/>
              <a:t> </a:t>
            </a:r>
            <a:r>
              <a:rPr dirty="0"/>
              <a:t>и</a:t>
            </a:r>
            <a:r>
              <a:rPr spc="-35" dirty="0"/>
              <a:t> </a:t>
            </a:r>
            <a:r>
              <a:rPr dirty="0"/>
              <a:t>лиц</a:t>
            </a:r>
            <a:r>
              <a:rPr spc="-40" dirty="0"/>
              <a:t> </a:t>
            </a:r>
            <a:r>
              <a:rPr dirty="0"/>
              <a:t>без</a:t>
            </a:r>
            <a:r>
              <a:rPr spc="-45" dirty="0"/>
              <a:t> </a:t>
            </a:r>
            <a:r>
              <a:rPr spc="-10" dirty="0"/>
              <a:t>гражданства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781608" y="4441697"/>
            <a:ext cx="5322570" cy="14884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dirty="0">
                <a:solidFill>
                  <a:srgbClr val="FFFFFF"/>
                </a:solidFill>
                <a:latin typeface="Microsoft Sans Serif"/>
                <a:cs typeface="Microsoft Sans Serif"/>
              </a:rPr>
              <a:t>от</a:t>
            </a:r>
            <a:r>
              <a:rPr sz="1600" spc="-10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1600" dirty="0">
                <a:solidFill>
                  <a:srgbClr val="FFFFFF"/>
                </a:solidFill>
                <a:latin typeface="Arial MT"/>
                <a:cs typeface="Arial MT"/>
              </a:rPr>
              <a:t>4</a:t>
            </a:r>
            <a:r>
              <a:rPr sz="1600" spc="-4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600" dirty="0">
                <a:solidFill>
                  <a:srgbClr val="FFFFFF"/>
                </a:solidFill>
                <a:latin typeface="Microsoft Sans Serif"/>
                <a:cs typeface="Microsoft Sans Serif"/>
              </a:rPr>
              <a:t>марта 2025</a:t>
            </a:r>
            <a:r>
              <a:rPr sz="1600" spc="-20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1600" spc="-95" dirty="0">
                <a:solidFill>
                  <a:srgbClr val="FFFFFF"/>
                </a:solidFill>
                <a:latin typeface="Microsoft Sans Serif"/>
                <a:cs typeface="Microsoft Sans Serif"/>
              </a:rPr>
              <a:t>г.</a:t>
            </a:r>
            <a:r>
              <a:rPr sz="1600" spc="-5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1600" spc="110" dirty="0">
                <a:solidFill>
                  <a:srgbClr val="FFFFFF"/>
                </a:solidFill>
                <a:latin typeface="Microsoft Sans Serif"/>
                <a:cs typeface="Microsoft Sans Serif"/>
              </a:rPr>
              <a:t>№</a:t>
            </a:r>
            <a:r>
              <a:rPr sz="1600" spc="-20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1600" dirty="0">
                <a:solidFill>
                  <a:srgbClr val="FFFFFF"/>
                </a:solidFill>
                <a:latin typeface="Microsoft Sans Serif"/>
                <a:cs typeface="Microsoft Sans Serif"/>
              </a:rPr>
              <a:t>171</a:t>
            </a:r>
            <a:r>
              <a:rPr sz="1600" spc="-25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1600" dirty="0">
                <a:solidFill>
                  <a:srgbClr val="FFFFFF"/>
                </a:solidFill>
                <a:latin typeface="Microsoft Sans Serif"/>
                <a:cs typeface="Microsoft Sans Serif"/>
              </a:rPr>
              <a:t>«О внесении</a:t>
            </a:r>
            <a:r>
              <a:rPr sz="1600" spc="20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Microsoft Sans Serif"/>
                <a:cs typeface="Microsoft Sans Serif"/>
              </a:rPr>
              <a:t>изменений</a:t>
            </a:r>
            <a:endParaRPr sz="1600">
              <a:latin typeface="Microsoft Sans Serif"/>
              <a:cs typeface="Microsoft Sans Serif"/>
            </a:endParaRPr>
          </a:p>
          <a:p>
            <a:pPr marL="12700" marR="272415">
              <a:lnSpc>
                <a:spcPct val="100000"/>
              </a:lnSpc>
            </a:pPr>
            <a:r>
              <a:rPr sz="1600" dirty="0">
                <a:solidFill>
                  <a:srgbClr val="FFFFFF"/>
                </a:solidFill>
                <a:latin typeface="Microsoft Sans Serif"/>
                <a:cs typeface="Microsoft Sans Serif"/>
              </a:rPr>
              <a:t>в</a:t>
            </a:r>
            <a:r>
              <a:rPr sz="1600" spc="-50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Microsoft Sans Serif"/>
                <a:cs typeface="Microsoft Sans Serif"/>
              </a:rPr>
              <a:t>Порядок</a:t>
            </a:r>
            <a:r>
              <a:rPr sz="1600" spc="-55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1600" dirty="0">
                <a:solidFill>
                  <a:srgbClr val="FFFFFF"/>
                </a:solidFill>
                <a:latin typeface="Microsoft Sans Serif"/>
                <a:cs typeface="Microsoft Sans Serif"/>
              </a:rPr>
              <a:t>приема</a:t>
            </a:r>
            <a:r>
              <a:rPr sz="1600" spc="-30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1600" dirty="0">
                <a:solidFill>
                  <a:srgbClr val="FFFFFF"/>
                </a:solidFill>
                <a:latin typeface="Microsoft Sans Serif"/>
                <a:cs typeface="Microsoft Sans Serif"/>
              </a:rPr>
              <a:t>на</a:t>
            </a:r>
            <a:r>
              <a:rPr sz="1600" spc="-35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1600" dirty="0">
                <a:solidFill>
                  <a:srgbClr val="FFFFFF"/>
                </a:solidFill>
                <a:latin typeface="Microsoft Sans Serif"/>
                <a:cs typeface="Microsoft Sans Serif"/>
              </a:rPr>
              <a:t>обучение</a:t>
            </a:r>
            <a:r>
              <a:rPr sz="1600" spc="-5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1600" dirty="0">
                <a:solidFill>
                  <a:srgbClr val="FFFFFF"/>
                </a:solidFill>
                <a:latin typeface="Microsoft Sans Serif"/>
                <a:cs typeface="Microsoft Sans Serif"/>
              </a:rPr>
              <a:t>по</a:t>
            </a:r>
            <a:r>
              <a:rPr sz="1600" spc="-55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Microsoft Sans Serif"/>
                <a:cs typeface="Microsoft Sans Serif"/>
              </a:rPr>
              <a:t>образовательным программам</a:t>
            </a:r>
            <a:r>
              <a:rPr sz="1600" spc="-65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Microsoft Sans Serif"/>
                <a:cs typeface="Microsoft Sans Serif"/>
              </a:rPr>
              <a:t>начального</a:t>
            </a:r>
            <a:r>
              <a:rPr sz="1600" spc="-40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1600" dirty="0">
                <a:solidFill>
                  <a:srgbClr val="FFFFFF"/>
                </a:solidFill>
                <a:latin typeface="Microsoft Sans Serif"/>
                <a:cs typeface="Microsoft Sans Serif"/>
              </a:rPr>
              <a:t>общего,</a:t>
            </a:r>
            <a:r>
              <a:rPr sz="1600" spc="-65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Microsoft Sans Serif"/>
                <a:cs typeface="Microsoft Sans Serif"/>
              </a:rPr>
              <a:t>основного</a:t>
            </a:r>
            <a:r>
              <a:rPr sz="1600" spc="-60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1600" dirty="0">
                <a:solidFill>
                  <a:srgbClr val="FFFFFF"/>
                </a:solidFill>
                <a:latin typeface="Microsoft Sans Serif"/>
                <a:cs typeface="Microsoft Sans Serif"/>
              </a:rPr>
              <a:t>общего</a:t>
            </a:r>
            <a:r>
              <a:rPr sz="1600" spc="-80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1600" spc="-50" dirty="0">
                <a:solidFill>
                  <a:srgbClr val="FFFFFF"/>
                </a:solidFill>
                <a:latin typeface="Microsoft Sans Serif"/>
                <a:cs typeface="Microsoft Sans Serif"/>
              </a:rPr>
              <a:t>и</a:t>
            </a:r>
            <a:endParaRPr sz="1600">
              <a:latin typeface="Microsoft Sans Serif"/>
              <a:cs typeface="Microsoft Sans Serif"/>
            </a:endParaRPr>
          </a:p>
          <a:p>
            <a:pPr marL="12700" marR="5080">
              <a:lnSpc>
                <a:spcPct val="100000"/>
              </a:lnSpc>
            </a:pPr>
            <a:r>
              <a:rPr sz="1600" spc="-10" dirty="0">
                <a:solidFill>
                  <a:srgbClr val="FFFFFF"/>
                </a:solidFill>
                <a:latin typeface="Microsoft Sans Serif"/>
                <a:cs typeface="Microsoft Sans Serif"/>
              </a:rPr>
              <a:t>среднего</a:t>
            </a:r>
            <a:r>
              <a:rPr sz="1600" spc="-60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1600" dirty="0">
                <a:solidFill>
                  <a:srgbClr val="FFFFFF"/>
                </a:solidFill>
                <a:latin typeface="Microsoft Sans Serif"/>
                <a:cs typeface="Microsoft Sans Serif"/>
              </a:rPr>
              <a:t>общего</a:t>
            </a:r>
            <a:r>
              <a:rPr sz="1600" spc="-60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Microsoft Sans Serif"/>
                <a:cs typeface="Microsoft Sans Serif"/>
              </a:rPr>
              <a:t>образования,</a:t>
            </a:r>
            <a:r>
              <a:rPr sz="1600" spc="-60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Microsoft Sans Serif"/>
                <a:cs typeface="Microsoft Sans Serif"/>
              </a:rPr>
              <a:t>утвержденный</a:t>
            </a:r>
            <a:r>
              <a:rPr sz="1600" spc="-20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Microsoft Sans Serif"/>
                <a:cs typeface="Microsoft Sans Serif"/>
              </a:rPr>
              <a:t>приказом </a:t>
            </a:r>
            <a:r>
              <a:rPr sz="1600" dirty="0">
                <a:solidFill>
                  <a:srgbClr val="FFFFFF"/>
                </a:solidFill>
                <a:latin typeface="Microsoft Sans Serif"/>
                <a:cs typeface="Microsoft Sans Serif"/>
              </a:rPr>
              <a:t>Министерства</a:t>
            </a:r>
            <a:r>
              <a:rPr sz="1600" spc="-50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1600" dirty="0">
                <a:solidFill>
                  <a:srgbClr val="FFFFFF"/>
                </a:solidFill>
                <a:latin typeface="Microsoft Sans Serif"/>
                <a:cs typeface="Microsoft Sans Serif"/>
              </a:rPr>
              <a:t>просвещения</a:t>
            </a:r>
            <a:r>
              <a:rPr sz="1600" spc="-70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1600" spc="-20" dirty="0">
                <a:solidFill>
                  <a:srgbClr val="FFFFFF"/>
                </a:solidFill>
                <a:latin typeface="Microsoft Sans Serif"/>
                <a:cs typeface="Microsoft Sans Serif"/>
              </a:rPr>
              <a:t>Российской</a:t>
            </a:r>
            <a:r>
              <a:rPr sz="1600" spc="-50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1600" spc="-20" dirty="0">
                <a:solidFill>
                  <a:srgbClr val="FFFFFF"/>
                </a:solidFill>
                <a:latin typeface="Microsoft Sans Serif"/>
                <a:cs typeface="Microsoft Sans Serif"/>
              </a:rPr>
              <a:t>Федерации</a:t>
            </a:r>
            <a:r>
              <a:rPr sz="1600" spc="-60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1600" spc="-25" dirty="0">
                <a:solidFill>
                  <a:srgbClr val="FFFFFF"/>
                </a:solidFill>
                <a:latin typeface="Microsoft Sans Serif"/>
                <a:cs typeface="Microsoft Sans Serif"/>
              </a:rPr>
              <a:t>от </a:t>
            </a:r>
            <a:r>
              <a:rPr sz="1600" dirty="0">
                <a:solidFill>
                  <a:srgbClr val="FFFFFF"/>
                </a:solidFill>
                <a:latin typeface="Microsoft Sans Serif"/>
                <a:cs typeface="Microsoft Sans Serif"/>
              </a:rPr>
              <a:t>2</a:t>
            </a:r>
            <a:r>
              <a:rPr sz="1600" spc="-15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1600" dirty="0">
                <a:solidFill>
                  <a:srgbClr val="FFFFFF"/>
                </a:solidFill>
                <a:latin typeface="Microsoft Sans Serif"/>
                <a:cs typeface="Microsoft Sans Serif"/>
              </a:rPr>
              <a:t>сентября</a:t>
            </a:r>
            <a:r>
              <a:rPr sz="1600" spc="5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1600" dirty="0">
                <a:solidFill>
                  <a:srgbClr val="FFFFFF"/>
                </a:solidFill>
                <a:latin typeface="Microsoft Sans Serif"/>
                <a:cs typeface="Microsoft Sans Serif"/>
              </a:rPr>
              <a:t>2020</a:t>
            </a:r>
            <a:r>
              <a:rPr sz="1600" spc="10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1600" spc="-110" dirty="0">
                <a:solidFill>
                  <a:srgbClr val="FFFFFF"/>
                </a:solidFill>
                <a:latin typeface="Microsoft Sans Serif"/>
                <a:cs typeface="Microsoft Sans Serif"/>
              </a:rPr>
              <a:t>г.</a:t>
            </a:r>
            <a:r>
              <a:rPr sz="1600" spc="5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1600" spc="110" dirty="0">
                <a:solidFill>
                  <a:srgbClr val="FFFFFF"/>
                </a:solidFill>
                <a:latin typeface="Microsoft Sans Serif"/>
                <a:cs typeface="Microsoft Sans Serif"/>
              </a:rPr>
              <a:t>№</a:t>
            </a:r>
            <a:r>
              <a:rPr sz="1600" spc="-5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1600" spc="-20" dirty="0">
                <a:solidFill>
                  <a:srgbClr val="FFFFFF"/>
                </a:solidFill>
                <a:latin typeface="Microsoft Sans Serif"/>
                <a:cs typeface="Microsoft Sans Serif"/>
              </a:rPr>
              <a:t>458»</a:t>
            </a:r>
            <a:endParaRPr sz="1600">
              <a:latin typeface="Microsoft Sans Serif"/>
              <a:cs typeface="Microsoft Sans Serif"/>
            </a:endParaRPr>
          </a:p>
        </p:txBody>
      </p:sp>
      <p:grpSp>
        <p:nvGrpSpPr>
          <p:cNvPr id="10" name="object 10"/>
          <p:cNvGrpSpPr/>
          <p:nvPr/>
        </p:nvGrpSpPr>
        <p:grpSpPr>
          <a:xfrm>
            <a:off x="464819" y="2569464"/>
            <a:ext cx="152400" cy="2106295"/>
            <a:chOff x="464819" y="2569464"/>
            <a:chExt cx="152400" cy="2106295"/>
          </a:xfrm>
        </p:grpSpPr>
        <p:pic>
          <p:nvPicPr>
            <p:cNvPr id="11" name="object 11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64819" y="2569464"/>
              <a:ext cx="152400" cy="152400"/>
            </a:xfrm>
            <a:prstGeom prst="rect">
              <a:avLst/>
            </a:prstGeom>
          </p:spPr>
        </p:pic>
        <p:pic>
          <p:nvPicPr>
            <p:cNvPr id="12" name="object 12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64819" y="4523232"/>
              <a:ext cx="152400" cy="152400"/>
            </a:xfrm>
            <a:prstGeom prst="rect">
              <a:avLst/>
            </a:prstGeom>
          </p:spPr>
        </p:pic>
      </p:grpSp>
      <p:sp>
        <p:nvSpPr>
          <p:cNvPr id="13" name="object 13"/>
          <p:cNvSpPr txBox="1"/>
          <p:nvPr/>
        </p:nvSpPr>
        <p:spPr>
          <a:xfrm>
            <a:off x="6480428" y="1118743"/>
            <a:ext cx="3733165" cy="62901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b="1" spc="-10" dirty="0">
                <a:solidFill>
                  <a:srgbClr val="003366"/>
                </a:solidFill>
                <a:latin typeface="Arial"/>
                <a:cs typeface="Arial"/>
              </a:rPr>
              <a:t>ФУНКЦИОНИРОВАНИЕ</a:t>
            </a:r>
            <a:endParaRPr sz="20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000" b="1" dirty="0">
                <a:solidFill>
                  <a:srgbClr val="003366"/>
                </a:solidFill>
                <a:latin typeface="Arial"/>
                <a:cs typeface="Arial"/>
              </a:rPr>
              <a:t>«ГОРЯЧЕЙ</a:t>
            </a:r>
            <a:r>
              <a:rPr sz="2000" b="1" spc="-114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000" b="1" spc="-10" dirty="0">
                <a:solidFill>
                  <a:srgbClr val="003366"/>
                </a:solidFill>
                <a:latin typeface="Arial"/>
                <a:cs typeface="Arial"/>
              </a:rPr>
              <a:t>ЛИНИИ»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7823072" y="3254502"/>
            <a:ext cx="3149728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003366"/>
                </a:solidFill>
                <a:latin typeface="Microsoft Sans Serif"/>
                <a:cs typeface="Microsoft Sans Serif"/>
              </a:rPr>
              <a:t>с</a:t>
            </a:r>
            <a:r>
              <a:rPr sz="1800" spc="15" dirty="0">
                <a:solidFill>
                  <a:srgbClr val="003366"/>
                </a:solidFill>
                <a:latin typeface="Microsoft Sans Serif"/>
                <a:cs typeface="Microsoft Sans Serif"/>
              </a:rPr>
              <a:t> </a:t>
            </a:r>
            <a:r>
              <a:rPr sz="1800" dirty="0">
                <a:solidFill>
                  <a:srgbClr val="003366"/>
                </a:solidFill>
                <a:latin typeface="Microsoft Sans Serif"/>
                <a:cs typeface="Microsoft Sans Serif"/>
              </a:rPr>
              <a:t>9:00</a:t>
            </a:r>
            <a:r>
              <a:rPr sz="1800" spc="5" dirty="0">
                <a:solidFill>
                  <a:srgbClr val="003366"/>
                </a:solidFill>
                <a:latin typeface="Microsoft Sans Serif"/>
                <a:cs typeface="Microsoft Sans Serif"/>
              </a:rPr>
              <a:t> </a:t>
            </a:r>
            <a:r>
              <a:rPr sz="1800" dirty="0" err="1">
                <a:solidFill>
                  <a:srgbClr val="003366"/>
                </a:solidFill>
                <a:latin typeface="Microsoft Sans Serif"/>
                <a:cs typeface="Microsoft Sans Serif"/>
              </a:rPr>
              <a:t>до</a:t>
            </a:r>
            <a:r>
              <a:rPr sz="1800" spc="5" dirty="0">
                <a:solidFill>
                  <a:srgbClr val="003366"/>
                </a:solidFill>
                <a:latin typeface="Microsoft Sans Serif"/>
                <a:cs typeface="Microsoft Sans Serif"/>
              </a:rPr>
              <a:t> </a:t>
            </a:r>
            <a:r>
              <a:rPr sz="1800" spc="-20" dirty="0">
                <a:solidFill>
                  <a:srgbClr val="003366"/>
                </a:solidFill>
                <a:latin typeface="Microsoft Sans Serif"/>
                <a:cs typeface="Microsoft Sans Serif"/>
              </a:rPr>
              <a:t>18:00</a:t>
            </a:r>
            <a:r>
              <a:rPr lang="ru-RU" sz="1800" spc="-20" dirty="0">
                <a:solidFill>
                  <a:srgbClr val="003366"/>
                </a:solidFill>
                <a:latin typeface="Microsoft Sans Serif"/>
                <a:cs typeface="Microsoft Sans Serif"/>
              </a:rPr>
              <a:t> по московскому времени</a:t>
            </a:r>
            <a:endParaRPr sz="1800" dirty="0">
              <a:latin typeface="Microsoft Sans Serif"/>
              <a:cs typeface="Microsoft Sans Serif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7823072" y="4260037"/>
            <a:ext cx="295211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 err="1">
                <a:solidFill>
                  <a:srgbClr val="003366"/>
                </a:solidFill>
                <a:latin typeface="Microsoft Sans Serif"/>
                <a:cs typeface="Microsoft Sans Serif"/>
              </a:rPr>
              <a:t>телефон</a:t>
            </a:r>
            <a:r>
              <a:rPr sz="1800" spc="-65" dirty="0">
                <a:solidFill>
                  <a:srgbClr val="003366"/>
                </a:solidFill>
                <a:latin typeface="Microsoft Sans Serif"/>
                <a:cs typeface="Microsoft Sans Serif"/>
              </a:rPr>
              <a:t> </a:t>
            </a:r>
            <a:r>
              <a:rPr sz="1800" spc="-10" dirty="0">
                <a:solidFill>
                  <a:srgbClr val="003366"/>
                </a:solidFill>
                <a:latin typeface="Microsoft Sans Serif"/>
                <a:cs typeface="Microsoft Sans Serif"/>
              </a:rPr>
              <a:t>(</a:t>
            </a:r>
            <a:r>
              <a:rPr lang="ru-RU" sz="1800" spc="-10" dirty="0">
                <a:solidFill>
                  <a:srgbClr val="003366"/>
                </a:solidFill>
                <a:latin typeface="Microsoft Sans Serif"/>
                <a:cs typeface="Microsoft Sans Serif"/>
              </a:rPr>
              <a:t>495</a:t>
            </a:r>
            <a:r>
              <a:rPr sz="1800" spc="-10" dirty="0">
                <a:solidFill>
                  <a:srgbClr val="003366"/>
                </a:solidFill>
                <a:latin typeface="Microsoft Sans Serif"/>
                <a:cs typeface="Microsoft Sans Serif"/>
              </a:rPr>
              <a:t>)</a:t>
            </a:r>
            <a:r>
              <a:rPr sz="1800" spc="-120" dirty="0">
                <a:solidFill>
                  <a:srgbClr val="003366"/>
                </a:solidFill>
                <a:latin typeface="Microsoft Sans Serif"/>
                <a:cs typeface="Microsoft Sans Serif"/>
              </a:rPr>
              <a:t> </a:t>
            </a:r>
            <a:r>
              <a:rPr lang="ru-RU" sz="1800" spc="-120" dirty="0">
                <a:solidFill>
                  <a:srgbClr val="003366"/>
                </a:solidFill>
                <a:latin typeface="Microsoft Sans Serif"/>
                <a:cs typeface="Microsoft Sans Serif"/>
              </a:rPr>
              <a:t>587</a:t>
            </a:r>
            <a:r>
              <a:rPr sz="1800" spc="-10" dirty="0">
                <a:solidFill>
                  <a:srgbClr val="003366"/>
                </a:solidFill>
                <a:latin typeface="Arial MT"/>
                <a:cs typeface="Arial MT"/>
              </a:rPr>
              <a:t>-</a:t>
            </a:r>
            <a:r>
              <a:rPr lang="ru-RU" sz="1800" spc="-10" dirty="0">
                <a:solidFill>
                  <a:srgbClr val="003366"/>
                </a:solidFill>
                <a:latin typeface="Arial MT"/>
                <a:cs typeface="Arial MT"/>
              </a:rPr>
              <a:t>01</a:t>
            </a:r>
            <a:r>
              <a:rPr sz="1800" spc="-10" dirty="0">
                <a:solidFill>
                  <a:srgbClr val="003366"/>
                </a:solidFill>
                <a:latin typeface="Arial MT"/>
                <a:cs typeface="Arial MT"/>
              </a:rPr>
              <a:t>-</a:t>
            </a:r>
            <a:r>
              <a:rPr lang="ru-RU" sz="1800" spc="-10" dirty="0">
                <a:solidFill>
                  <a:srgbClr val="003366"/>
                </a:solidFill>
                <a:latin typeface="Arial MT"/>
                <a:cs typeface="Arial MT"/>
              </a:rPr>
              <a:t>10</a:t>
            </a:r>
            <a:r>
              <a:rPr sz="1800" spc="-25" dirty="0">
                <a:solidFill>
                  <a:srgbClr val="003366"/>
                </a:solidFill>
                <a:latin typeface="Arial MT"/>
                <a:cs typeface="Arial MT"/>
              </a:rPr>
              <a:t>,</a:t>
            </a:r>
            <a:endParaRPr sz="1800" dirty="0">
              <a:latin typeface="Arial MT"/>
              <a:cs typeface="Arial MT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lang="ru-RU" spc="-10" dirty="0">
                <a:solidFill>
                  <a:srgbClr val="003366"/>
                </a:solidFill>
                <a:latin typeface="Arial MT"/>
                <a:cs typeface="Arial MT"/>
              </a:rPr>
              <a:t>Доб. 3291</a:t>
            </a:r>
            <a:endParaRPr sz="1800" dirty="0">
              <a:latin typeface="Arial MT"/>
              <a:cs typeface="Arial MT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7823072" y="5449011"/>
            <a:ext cx="365125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003366"/>
                </a:solidFill>
                <a:latin typeface="Microsoft Sans Serif"/>
                <a:cs typeface="Microsoft Sans Serif"/>
              </a:rPr>
              <a:t>адрес</a:t>
            </a:r>
            <a:r>
              <a:rPr sz="1800" spc="-15" dirty="0">
                <a:solidFill>
                  <a:srgbClr val="003366"/>
                </a:solidFill>
                <a:latin typeface="Microsoft Sans Serif"/>
                <a:cs typeface="Microsoft Sans Serif"/>
              </a:rPr>
              <a:t> </a:t>
            </a:r>
            <a:r>
              <a:rPr sz="1800" spc="-10" dirty="0">
                <a:solidFill>
                  <a:srgbClr val="003366"/>
                </a:solidFill>
                <a:latin typeface="Microsoft Sans Serif"/>
                <a:cs typeface="Microsoft Sans Serif"/>
              </a:rPr>
              <a:t>электронной</a:t>
            </a:r>
            <a:r>
              <a:rPr sz="1800" spc="-30" dirty="0">
                <a:solidFill>
                  <a:srgbClr val="003366"/>
                </a:solidFill>
                <a:latin typeface="Microsoft Sans Serif"/>
                <a:cs typeface="Microsoft Sans Serif"/>
              </a:rPr>
              <a:t> </a:t>
            </a:r>
            <a:r>
              <a:rPr sz="1800" spc="-20" dirty="0">
                <a:solidFill>
                  <a:srgbClr val="003366"/>
                </a:solidFill>
                <a:latin typeface="Microsoft Sans Serif"/>
                <a:cs typeface="Microsoft Sans Serif"/>
              </a:rPr>
              <a:t>почты</a:t>
            </a:r>
            <a:endParaRPr sz="1800" dirty="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lang="en-US" sz="1800" spc="-10" dirty="0">
                <a:solidFill>
                  <a:srgbClr val="003366"/>
                </a:solidFill>
                <a:latin typeface="Arial MT"/>
                <a:cs typeface="Arial MT"/>
                <a:hlinkClick r:id="rId4"/>
              </a:rPr>
              <a:t>Zasyadko-vk</a:t>
            </a:r>
            <a:r>
              <a:rPr sz="1800" spc="-10" dirty="0">
                <a:solidFill>
                  <a:srgbClr val="003366"/>
                </a:solidFill>
                <a:latin typeface="Arial MT"/>
                <a:cs typeface="Arial MT"/>
                <a:hlinkClick r:id="rId4"/>
              </a:rPr>
              <a:t>@</a:t>
            </a:r>
            <a:r>
              <a:rPr lang="en-US" sz="1800" spc="-10" dirty="0">
                <a:solidFill>
                  <a:srgbClr val="003366"/>
                </a:solidFill>
                <a:latin typeface="Arial MT"/>
                <a:cs typeface="Arial MT"/>
                <a:hlinkClick r:id="rId4"/>
              </a:rPr>
              <a:t>edu</a:t>
            </a:r>
            <a:r>
              <a:rPr sz="1800" spc="-10" dirty="0">
                <a:solidFill>
                  <a:srgbClr val="003366"/>
                </a:solidFill>
                <a:latin typeface="Arial MT"/>
                <a:cs typeface="Arial MT"/>
                <a:hlinkClick r:id="rId4"/>
              </a:rPr>
              <a:t>.</a:t>
            </a:r>
            <a:r>
              <a:rPr lang="en-US" sz="1800" spc="-10" dirty="0">
                <a:solidFill>
                  <a:srgbClr val="003366"/>
                </a:solidFill>
                <a:latin typeface="Arial MT"/>
                <a:cs typeface="Arial MT"/>
                <a:hlinkClick r:id="rId4"/>
              </a:rPr>
              <a:t>gov.</a:t>
            </a:r>
            <a:r>
              <a:rPr sz="1800" spc="-10" dirty="0">
                <a:solidFill>
                  <a:srgbClr val="003366"/>
                </a:solidFill>
                <a:latin typeface="Arial MT"/>
                <a:cs typeface="Arial MT"/>
                <a:hlinkClick r:id="rId4"/>
              </a:rPr>
              <a:t>ru</a:t>
            </a:r>
            <a:endParaRPr sz="1800" dirty="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45029" y="157988"/>
            <a:ext cx="9215755" cy="463716"/>
          </a:xfrm>
          <a:prstGeom prst="rect">
            <a:avLst/>
          </a:prstGeom>
        </p:spPr>
        <p:txBody>
          <a:bodyPr vert="horz" wrap="square" lIns="0" tIns="93471" rIns="0" bIns="0" rtlCol="0">
            <a:spAutoFit/>
          </a:bodyPr>
          <a:lstStyle/>
          <a:p>
            <a:pPr marL="1728470" marR="5080" indent="-1716405">
              <a:lnSpc>
                <a:spcPct val="100000"/>
              </a:lnSpc>
              <a:spcBef>
                <a:spcPts val="100"/>
              </a:spcBef>
            </a:pPr>
            <a:r>
              <a:rPr spc="-10" dirty="0" err="1"/>
              <a:t>Задачи</a:t>
            </a:r>
            <a:r>
              <a:rPr spc="-125" dirty="0"/>
              <a:t> </a:t>
            </a:r>
            <a:r>
              <a:rPr spc="-25" dirty="0" err="1"/>
              <a:t>общеобразовательным</a:t>
            </a:r>
            <a:r>
              <a:rPr spc="-15" dirty="0"/>
              <a:t> </a:t>
            </a:r>
            <a:r>
              <a:rPr spc="-10" dirty="0"/>
              <a:t>организациям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00608" y="1373885"/>
            <a:ext cx="11594465" cy="39805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32130">
              <a:lnSpc>
                <a:spcPct val="100000"/>
              </a:lnSpc>
              <a:spcBef>
                <a:spcPts val="100"/>
              </a:spcBef>
            </a:pPr>
            <a:r>
              <a:rPr sz="1800" i="1" spc="-10" dirty="0">
                <a:latin typeface="Arial"/>
                <a:cs typeface="Arial"/>
              </a:rPr>
              <a:t>Обеспечить</a:t>
            </a:r>
            <a:r>
              <a:rPr sz="1800" i="1" spc="-40" dirty="0">
                <a:latin typeface="Arial"/>
                <a:cs typeface="Arial"/>
              </a:rPr>
              <a:t> </a:t>
            </a:r>
            <a:r>
              <a:rPr sz="1800" b="1" i="1" dirty="0">
                <a:latin typeface="Arial"/>
                <a:cs typeface="Arial"/>
              </a:rPr>
              <a:t>внесение</a:t>
            </a:r>
            <a:r>
              <a:rPr sz="1800" b="1" i="1" spc="-45" dirty="0">
                <a:latin typeface="Arial"/>
                <a:cs typeface="Arial"/>
              </a:rPr>
              <a:t> </a:t>
            </a:r>
            <a:r>
              <a:rPr sz="1800" b="1" i="1" spc="-10" dirty="0">
                <a:latin typeface="Arial"/>
                <a:cs typeface="Arial"/>
              </a:rPr>
              <a:t>соответствующих</a:t>
            </a:r>
            <a:r>
              <a:rPr sz="1800" b="1" i="1" spc="-35" dirty="0">
                <a:latin typeface="Arial"/>
                <a:cs typeface="Arial"/>
              </a:rPr>
              <a:t> </a:t>
            </a:r>
            <a:r>
              <a:rPr sz="1800" b="1" i="1" dirty="0">
                <a:latin typeface="Arial"/>
                <a:cs typeface="Arial"/>
              </a:rPr>
              <a:t>изменений</a:t>
            </a:r>
            <a:r>
              <a:rPr sz="1800" b="1" i="1" spc="-70" dirty="0">
                <a:latin typeface="Arial"/>
                <a:cs typeface="Arial"/>
              </a:rPr>
              <a:t> </a:t>
            </a:r>
            <a:r>
              <a:rPr sz="1800" b="1" i="1" dirty="0">
                <a:latin typeface="Arial"/>
                <a:cs typeface="Arial"/>
              </a:rPr>
              <a:t>в</a:t>
            </a:r>
            <a:r>
              <a:rPr sz="1800" b="1" i="1" spc="-50" dirty="0">
                <a:latin typeface="Arial"/>
                <a:cs typeface="Arial"/>
              </a:rPr>
              <a:t> </a:t>
            </a:r>
            <a:r>
              <a:rPr sz="1800" b="1" i="1" dirty="0">
                <a:latin typeface="Arial"/>
                <a:cs typeface="Arial"/>
              </a:rPr>
              <a:t>локальные</a:t>
            </a:r>
            <a:r>
              <a:rPr sz="1800" b="1" i="1" spc="-40" dirty="0">
                <a:latin typeface="Arial"/>
                <a:cs typeface="Arial"/>
              </a:rPr>
              <a:t> </a:t>
            </a:r>
            <a:r>
              <a:rPr sz="1800" b="1" i="1" spc="-10" dirty="0">
                <a:latin typeface="Arial"/>
                <a:cs typeface="Arial"/>
              </a:rPr>
              <a:t>нормативные</a:t>
            </a:r>
            <a:r>
              <a:rPr sz="1800" b="1" i="1" spc="-65" dirty="0">
                <a:latin typeface="Arial"/>
                <a:cs typeface="Arial"/>
              </a:rPr>
              <a:t> </a:t>
            </a:r>
            <a:r>
              <a:rPr sz="1800" b="1" i="1" dirty="0">
                <a:latin typeface="Arial"/>
                <a:cs typeface="Arial"/>
              </a:rPr>
              <a:t>акты</a:t>
            </a:r>
            <a:r>
              <a:rPr sz="1800" b="1" i="1" spc="-45" dirty="0">
                <a:latin typeface="Arial"/>
                <a:cs typeface="Arial"/>
              </a:rPr>
              <a:t> </a:t>
            </a:r>
            <a:r>
              <a:rPr sz="1800" i="1" dirty="0">
                <a:latin typeface="Arial"/>
                <a:cs typeface="Arial"/>
              </a:rPr>
              <a:t>в</a:t>
            </a:r>
            <a:r>
              <a:rPr sz="1800" i="1" spc="-50" dirty="0">
                <a:latin typeface="Arial"/>
                <a:cs typeface="Arial"/>
              </a:rPr>
              <a:t> </a:t>
            </a:r>
            <a:r>
              <a:rPr sz="1800" i="1" spc="-10" dirty="0">
                <a:latin typeface="Arial"/>
                <a:cs typeface="Arial"/>
              </a:rPr>
              <a:t>части </a:t>
            </a:r>
            <a:r>
              <a:rPr sz="1800" i="1" dirty="0">
                <a:latin typeface="Arial"/>
                <a:cs typeface="Arial"/>
              </a:rPr>
              <a:t>регламентации</a:t>
            </a:r>
            <a:r>
              <a:rPr sz="1800" i="1" spc="-35" dirty="0">
                <a:latin typeface="Arial"/>
                <a:cs typeface="Arial"/>
              </a:rPr>
              <a:t> </a:t>
            </a:r>
            <a:r>
              <a:rPr sz="1800" i="1" dirty="0">
                <a:latin typeface="Arial"/>
                <a:cs typeface="Arial"/>
              </a:rPr>
              <a:t>приема</a:t>
            </a:r>
            <a:r>
              <a:rPr sz="1800" i="1" spc="-45" dirty="0">
                <a:latin typeface="Arial"/>
                <a:cs typeface="Arial"/>
              </a:rPr>
              <a:t> </a:t>
            </a:r>
            <a:r>
              <a:rPr sz="1800" i="1" dirty="0">
                <a:latin typeface="Arial"/>
                <a:cs typeface="Arial"/>
              </a:rPr>
              <a:t>в</a:t>
            </a:r>
            <a:r>
              <a:rPr sz="1800" i="1" spc="-65" dirty="0">
                <a:latin typeface="Arial"/>
                <a:cs typeface="Arial"/>
              </a:rPr>
              <a:t> </a:t>
            </a:r>
            <a:r>
              <a:rPr sz="1800" i="1" spc="-10" dirty="0">
                <a:latin typeface="Arial"/>
                <a:cs typeface="Arial"/>
              </a:rPr>
              <a:t>общеобразовательные</a:t>
            </a:r>
            <a:r>
              <a:rPr sz="1800" i="1" spc="-15" dirty="0">
                <a:latin typeface="Arial"/>
                <a:cs typeface="Arial"/>
              </a:rPr>
              <a:t> </a:t>
            </a:r>
            <a:r>
              <a:rPr sz="1800" i="1" dirty="0" err="1">
                <a:latin typeface="Arial"/>
                <a:cs typeface="Arial"/>
              </a:rPr>
              <a:t>организации</a:t>
            </a:r>
            <a:r>
              <a:rPr sz="1800" i="1" spc="-30" dirty="0">
                <a:latin typeface="Arial"/>
                <a:cs typeface="Arial"/>
              </a:rPr>
              <a:t> </a:t>
            </a:r>
            <a:r>
              <a:rPr lang="ru-RU" sz="1800" b="1" i="1" dirty="0">
                <a:solidFill>
                  <a:schemeClr val="tx1"/>
                </a:solidFill>
                <a:latin typeface="Arial"/>
                <a:cs typeface="Arial"/>
              </a:rPr>
              <a:t>с </a:t>
            </a:r>
            <a:r>
              <a:rPr sz="1800" b="1" i="1" spc="-10" dirty="0" err="1">
                <a:latin typeface="Arial"/>
                <a:cs typeface="Arial"/>
              </a:rPr>
              <a:t>опубликованием</a:t>
            </a:r>
            <a:r>
              <a:rPr sz="1800" b="1" i="1" spc="-70" dirty="0">
                <a:latin typeface="Arial"/>
                <a:cs typeface="Arial"/>
              </a:rPr>
              <a:t> </a:t>
            </a:r>
            <a:r>
              <a:rPr sz="1800" b="1" i="1" dirty="0">
                <a:latin typeface="Arial"/>
                <a:cs typeface="Arial"/>
              </a:rPr>
              <a:t>изменений</a:t>
            </a:r>
            <a:r>
              <a:rPr sz="1800" b="1" i="1" spc="-70" dirty="0">
                <a:latin typeface="Arial"/>
                <a:cs typeface="Arial"/>
              </a:rPr>
              <a:t> </a:t>
            </a:r>
            <a:r>
              <a:rPr sz="1800" b="1" i="1" dirty="0">
                <a:latin typeface="Arial"/>
                <a:cs typeface="Arial"/>
              </a:rPr>
              <a:t>на</a:t>
            </a:r>
            <a:r>
              <a:rPr sz="1800" b="1" i="1" spc="-60" dirty="0">
                <a:latin typeface="Arial"/>
                <a:cs typeface="Arial"/>
              </a:rPr>
              <a:t> </a:t>
            </a:r>
            <a:r>
              <a:rPr sz="1800" b="1" i="1" dirty="0">
                <a:latin typeface="Arial"/>
                <a:cs typeface="Arial"/>
              </a:rPr>
              <a:t>официальном</a:t>
            </a:r>
            <a:r>
              <a:rPr sz="1800" b="1" i="1" spc="-55" dirty="0">
                <a:latin typeface="Arial"/>
                <a:cs typeface="Arial"/>
              </a:rPr>
              <a:t> </a:t>
            </a:r>
            <a:r>
              <a:rPr sz="1800" i="1" dirty="0">
                <a:latin typeface="Arial"/>
                <a:cs typeface="Arial"/>
              </a:rPr>
              <a:t>сайте</a:t>
            </a:r>
            <a:r>
              <a:rPr sz="1800" i="1" spc="-40" dirty="0">
                <a:latin typeface="Arial"/>
                <a:cs typeface="Arial"/>
              </a:rPr>
              <a:t> </a:t>
            </a:r>
            <a:r>
              <a:rPr sz="1800" i="1" spc="-10" dirty="0">
                <a:latin typeface="Arial"/>
                <a:cs typeface="Arial"/>
              </a:rPr>
              <a:t>общеобразовательной</a:t>
            </a:r>
            <a:r>
              <a:rPr sz="1800" i="1" spc="-40" dirty="0">
                <a:latin typeface="Arial"/>
                <a:cs typeface="Arial"/>
              </a:rPr>
              <a:t> </a:t>
            </a:r>
            <a:r>
              <a:rPr sz="1800" i="1" spc="-10" dirty="0">
                <a:latin typeface="Arial"/>
                <a:cs typeface="Arial"/>
              </a:rPr>
              <a:t>организации.</a:t>
            </a:r>
            <a:endParaRPr sz="18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15"/>
              </a:spcBef>
            </a:pPr>
            <a:endParaRPr sz="18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800" i="1" spc="-10" dirty="0">
                <a:latin typeface="Arial"/>
                <a:cs typeface="Arial"/>
              </a:rPr>
              <a:t>Обеспечить</a:t>
            </a:r>
            <a:r>
              <a:rPr sz="1800" i="1" spc="-30" dirty="0">
                <a:latin typeface="Arial"/>
                <a:cs typeface="Arial"/>
              </a:rPr>
              <a:t> </a:t>
            </a:r>
            <a:r>
              <a:rPr sz="1800" b="1" i="1" dirty="0">
                <a:latin typeface="Arial"/>
                <a:cs typeface="Arial"/>
              </a:rPr>
              <a:t>проведение</a:t>
            </a:r>
            <a:r>
              <a:rPr sz="1800" b="1" i="1" spc="-60" dirty="0">
                <a:latin typeface="Arial"/>
                <a:cs typeface="Arial"/>
              </a:rPr>
              <a:t> </a:t>
            </a:r>
            <a:r>
              <a:rPr sz="1800" b="1" i="1" spc="-10" dirty="0">
                <a:latin typeface="Arial"/>
                <a:cs typeface="Arial"/>
              </a:rPr>
              <a:t>общеобразовательными</a:t>
            </a:r>
            <a:r>
              <a:rPr sz="1800" b="1" i="1" spc="-50" dirty="0">
                <a:latin typeface="Arial"/>
                <a:cs typeface="Arial"/>
              </a:rPr>
              <a:t> </a:t>
            </a:r>
            <a:r>
              <a:rPr sz="1800" b="1" i="1" dirty="0">
                <a:latin typeface="Arial"/>
                <a:cs typeface="Arial"/>
              </a:rPr>
              <a:t>организациями</a:t>
            </a:r>
            <a:r>
              <a:rPr sz="1800" b="1" i="1" spc="385" dirty="0">
                <a:latin typeface="Arial"/>
                <a:cs typeface="Arial"/>
              </a:rPr>
              <a:t> </a:t>
            </a:r>
            <a:r>
              <a:rPr sz="1800" b="1" i="1" spc="-10" dirty="0">
                <a:latin typeface="Arial"/>
                <a:cs typeface="Arial"/>
              </a:rPr>
              <a:t>информационно-</a:t>
            </a:r>
            <a:endParaRPr sz="18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800" b="1" i="1" spc="-10" dirty="0">
                <a:latin typeface="Arial"/>
                <a:cs typeface="Arial"/>
              </a:rPr>
              <a:t>разъяснительной</a:t>
            </a:r>
            <a:r>
              <a:rPr sz="1800" b="1" i="1" spc="-40" dirty="0">
                <a:latin typeface="Arial"/>
                <a:cs typeface="Arial"/>
              </a:rPr>
              <a:t> </a:t>
            </a:r>
            <a:r>
              <a:rPr sz="1800" b="1" i="1" dirty="0">
                <a:latin typeface="Arial"/>
                <a:cs typeface="Arial"/>
              </a:rPr>
              <a:t>работы</a:t>
            </a:r>
            <a:r>
              <a:rPr sz="1800" b="1" i="1" spc="-55" dirty="0">
                <a:latin typeface="Arial"/>
                <a:cs typeface="Arial"/>
              </a:rPr>
              <a:t> </a:t>
            </a:r>
            <a:r>
              <a:rPr sz="1800" b="1" i="1" dirty="0">
                <a:latin typeface="Arial"/>
                <a:cs typeface="Arial"/>
              </a:rPr>
              <a:t>с</a:t>
            </a:r>
            <a:r>
              <a:rPr sz="1800" b="1" i="1" spc="-45" dirty="0">
                <a:latin typeface="Arial"/>
                <a:cs typeface="Arial"/>
              </a:rPr>
              <a:t> </a:t>
            </a:r>
            <a:r>
              <a:rPr sz="1800" b="1" i="1" dirty="0">
                <a:latin typeface="Arial"/>
                <a:cs typeface="Arial"/>
              </a:rPr>
              <a:t>участниками</a:t>
            </a:r>
            <a:r>
              <a:rPr sz="1800" b="1" i="1" spc="-35" dirty="0">
                <a:latin typeface="Arial"/>
                <a:cs typeface="Arial"/>
              </a:rPr>
              <a:t> </a:t>
            </a:r>
            <a:r>
              <a:rPr sz="1800" b="1" i="1" spc="-10" dirty="0">
                <a:latin typeface="Arial"/>
                <a:cs typeface="Arial"/>
              </a:rPr>
              <a:t>образовательных</a:t>
            </a:r>
            <a:r>
              <a:rPr sz="1800" b="1" i="1" spc="-50" dirty="0">
                <a:latin typeface="Arial"/>
                <a:cs typeface="Arial"/>
              </a:rPr>
              <a:t> </a:t>
            </a:r>
            <a:r>
              <a:rPr sz="1800" b="1" i="1" spc="-10" dirty="0">
                <a:latin typeface="Arial"/>
                <a:cs typeface="Arial"/>
              </a:rPr>
              <a:t>отношений</a:t>
            </a:r>
            <a:endParaRPr sz="18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30"/>
              </a:spcBef>
            </a:pPr>
            <a:endParaRPr lang="ru-RU" sz="18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800" b="1" i="1" spc="-10" dirty="0" err="1">
                <a:latin typeface="Arial"/>
                <a:cs typeface="Arial"/>
              </a:rPr>
              <a:t>Тестирующим</a:t>
            </a:r>
            <a:r>
              <a:rPr sz="1800" b="1" i="1" spc="-90" dirty="0">
                <a:latin typeface="Arial"/>
                <a:cs typeface="Arial"/>
              </a:rPr>
              <a:t> </a:t>
            </a:r>
            <a:r>
              <a:rPr sz="1800" b="1" i="1" spc="-10" dirty="0" err="1">
                <a:latin typeface="Arial"/>
                <a:cs typeface="Arial"/>
              </a:rPr>
              <a:t>организациям</a:t>
            </a:r>
            <a:r>
              <a:rPr sz="1800" b="1" i="1" spc="-10" dirty="0">
                <a:latin typeface="Arial"/>
                <a:cs typeface="Arial"/>
              </a:rPr>
              <a:t>:</a:t>
            </a:r>
            <a:endParaRPr lang="ru-RU" b="1" spc="-1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lang="ru-RU" sz="1800" i="1" dirty="0">
                <a:latin typeface="Arial"/>
                <a:cs typeface="Arial"/>
              </a:rPr>
              <a:t>- </a:t>
            </a:r>
            <a:r>
              <a:rPr sz="1800" i="1" dirty="0" err="1">
                <a:latin typeface="Arial"/>
                <a:cs typeface="Arial"/>
              </a:rPr>
              <a:t>провести</a:t>
            </a:r>
            <a:r>
              <a:rPr sz="1800" i="1" spc="-60" dirty="0">
                <a:latin typeface="Arial"/>
                <a:cs typeface="Arial"/>
              </a:rPr>
              <a:t> </a:t>
            </a:r>
            <a:r>
              <a:rPr sz="1800" i="1" dirty="0">
                <a:latin typeface="Arial"/>
                <a:cs typeface="Arial"/>
              </a:rPr>
              <a:t>аудит</a:t>
            </a:r>
            <a:r>
              <a:rPr sz="1800" i="1" spc="-55" dirty="0">
                <a:latin typeface="Arial"/>
                <a:cs typeface="Arial"/>
              </a:rPr>
              <a:t> </a:t>
            </a:r>
            <a:r>
              <a:rPr sz="1800" i="1" dirty="0">
                <a:latin typeface="Arial"/>
                <a:cs typeface="Arial"/>
              </a:rPr>
              <a:t>исправности</a:t>
            </a:r>
            <a:r>
              <a:rPr sz="1800" i="1" spc="-55" dirty="0">
                <a:latin typeface="Arial"/>
                <a:cs typeface="Arial"/>
              </a:rPr>
              <a:t> </a:t>
            </a:r>
            <a:r>
              <a:rPr sz="1800" i="1" spc="-10" dirty="0">
                <a:latin typeface="Arial"/>
                <a:cs typeface="Arial"/>
              </a:rPr>
              <a:t>предполагаемого</a:t>
            </a:r>
            <a:r>
              <a:rPr sz="1800" i="1" spc="-40" dirty="0">
                <a:latin typeface="Arial"/>
                <a:cs typeface="Arial"/>
              </a:rPr>
              <a:t> </a:t>
            </a:r>
            <a:r>
              <a:rPr sz="1800" i="1" dirty="0">
                <a:latin typeface="Arial"/>
                <a:cs typeface="Arial"/>
              </a:rPr>
              <a:t>к</a:t>
            </a:r>
            <a:r>
              <a:rPr sz="1800" i="1" spc="-70" dirty="0">
                <a:latin typeface="Arial"/>
                <a:cs typeface="Arial"/>
              </a:rPr>
              <a:t> </a:t>
            </a:r>
            <a:r>
              <a:rPr sz="1800" i="1" spc="-10" dirty="0">
                <a:latin typeface="Arial"/>
                <a:cs typeface="Arial"/>
              </a:rPr>
              <a:t>использованию</a:t>
            </a:r>
            <a:r>
              <a:rPr sz="1800" i="1" spc="-70" dirty="0">
                <a:latin typeface="Arial"/>
                <a:cs typeface="Arial"/>
              </a:rPr>
              <a:t> </a:t>
            </a:r>
            <a:r>
              <a:rPr sz="1800" i="1" spc="-10" dirty="0">
                <a:latin typeface="Arial"/>
                <a:cs typeface="Arial"/>
              </a:rPr>
              <a:t>оборудования</a:t>
            </a:r>
            <a:r>
              <a:rPr sz="1800" i="1" spc="-55" dirty="0">
                <a:latin typeface="Arial"/>
                <a:cs typeface="Arial"/>
              </a:rPr>
              <a:t> </a:t>
            </a:r>
            <a:r>
              <a:rPr sz="1800" i="1" dirty="0">
                <a:latin typeface="Arial"/>
                <a:cs typeface="Arial"/>
              </a:rPr>
              <a:t>в</a:t>
            </a:r>
            <a:r>
              <a:rPr sz="1800" i="1" spc="-60" dirty="0">
                <a:latin typeface="Arial"/>
                <a:cs typeface="Arial"/>
              </a:rPr>
              <a:t> </a:t>
            </a:r>
            <a:r>
              <a:rPr sz="1800" i="1" dirty="0" err="1">
                <a:latin typeface="Arial"/>
                <a:cs typeface="Arial"/>
              </a:rPr>
              <a:t>рамках</a:t>
            </a:r>
            <a:r>
              <a:rPr sz="1800" i="1" spc="-50" dirty="0">
                <a:latin typeface="Arial"/>
                <a:cs typeface="Arial"/>
              </a:rPr>
              <a:t> </a:t>
            </a:r>
            <a:r>
              <a:rPr sz="1800" i="1" spc="-10" dirty="0" err="1">
                <a:latin typeface="Arial"/>
                <a:cs typeface="Arial"/>
              </a:rPr>
              <a:t>тестирования</a:t>
            </a:r>
            <a:endParaRPr lang="ru-RU" spc="-1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lang="ru-RU" sz="1800" i="1" dirty="0">
                <a:latin typeface="Arial"/>
                <a:cs typeface="Arial"/>
              </a:rPr>
              <a:t>- </a:t>
            </a:r>
            <a:r>
              <a:rPr sz="1800" i="1" dirty="0" err="1">
                <a:latin typeface="Arial"/>
                <a:cs typeface="Arial"/>
              </a:rPr>
              <a:t>создать</a:t>
            </a:r>
            <a:r>
              <a:rPr sz="1800" i="1" spc="-55" dirty="0">
                <a:latin typeface="Arial"/>
                <a:cs typeface="Arial"/>
              </a:rPr>
              <a:t> </a:t>
            </a:r>
            <a:r>
              <a:rPr sz="1800" i="1" dirty="0">
                <a:latin typeface="Arial"/>
                <a:cs typeface="Arial"/>
              </a:rPr>
              <a:t>специальный</a:t>
            </a:r>
            <a:r>
              <a:rPr sz="1800" i="1" spc="-80" dirty="0">
                <a:latin typeface="Arial"/>
                <a:cs typeface="Arial"/>
              </a:rPr>
              <a:t> </a:t>
            </a:r>
            <a:r>
              <a:rPr sz="1800" i="1" spc="-10" dirty="0">
                <a:latin typeface="Arial"/>
                <a:cs typeface="Arial"/>
              </a:rPr>
              <a:t>раздел</a:t>
            </a:r>
            <a:r>
              <a:rPr sz="1800" i="1" spc="-70" dirty="0">
                <a:latin typeface="Arial"/>
                <a:cs typeface="Arial"/>
              </a:rPr>
              <a:t> </a:t>
            </a:r>
            <a:r>
              <a:rPr sz="1800" i="1" dirty="0">
                <a:latin typeface="Arial"/>
                <a:cs typeface="Arial"/>
              </a:rPr>
              <a:t>на</a:t>
            </a:r>
            <a:r>
              <a:rPr sz="1800" i="1" spc="-90" dirty="0">
                <a:latin typeface="Arial"/>
                <a:cs typeface="Arial"/>
              </a:rPr>
              <a:t> </a:t>
            </a:r>
            <a:r>
              <a:rPr sz="1800" i="1" dirty="0">
                <a:latin typeface="Arial"/>
                <a:cs typeface="Arial"/>
              </a:rPr>
              <a:t>официальном</a:t>
            </a:r>
            <a:r>
              <a:rPr sz="1800" i="1" spc="-70" dirty="0">
                <a:latin typeface="Arial"/>
                <a:cs typeface="Arial"/>
              </a:rPr>
              <a:t> </a:t>
            </a:r>
            <a:r>
              <a:rPr sz="1800" i="1" dirty="0">
                <a:latin typeface="Arial"/>
                <a:cs typeface="Arial"/>
              </a:rPr>
              <a:t>сайте</a:t>
            </a:r>
            <a:r>
              <a:rPr sz="1800" i="1" spc="-60" dirty="0">
                <a:latin typeface="Arial"/>
                <a:cs typeface="Arial"/>
              </a:rPr>
              <a:t> </a:t>
            </a:r>
            <a:r>
              <a:rPr sz="1800" i="1" spc="-10" dirty="0">
                <a:latin typeface="Arial"/>
                <a:cs typeface="Arial"/>
              </a:rPr>
              <a:t>образовательной</a:t>
            </a:r>
            <a:r>
              <a:rPr sz="1800" i="1" spc="-60" dirty="0">
                <a:latin typeface="Arial"/>
                <a:cs typeface="Arial"/>
              </a:rPr>
              <a:t> </a:t>
            </a:r>
            <a:r>
              <a:rPr sz="1800" i="1" dirty="0">
                <a:latin typeface="Arial"/>
                <a:cs typeface="Arial"/>
              </a:rPr>
              <a:t>организации</a:t>
            </a:r>
            <a:r>
              <a:rPr sz="1800" i="1" spc="-70" dirty="0">
                <a:latin typeface="Arial"/>
                <a:cs typeface="Arial"/>
              </a:rPr>
              <a:t> </a:t>
            </a:r>
            <a:r>
              <a:rPr sz="1800" i="1" dirty="0">
                <a:latin typeface="Arial"/>
                <a:cs typeface="Arial"/>
              </a:rPr>
              <a:t>в</a:t>
            </a:r>
            <a:r>
              <a:rPr sz="1800" i="1" spc="-70" dirty="0">
                <a:latin typeface="Arial"/>
                <a:cs typeface="Arial"/>
              </a:rPr>
              <a:t> </a:t>
            </a:r>
            <a:r>
              <a:rPr sz="1800" i="1" dirty="0">
                <a:latin typeface="Arial"/>
                <a:cs typeface="Arial"/>
              </a:rPr>
              <a:t>сети</a:t>
            </a:r>
            <a:r>
              <a:rPr sz="1800" i="1" spc="-60" dirty="0">
                <a:latin typeface="Arial"/>
                <a:cs typeface="Arial"/>
              </a:rPr>
              <a:t> </a:t>
            </a:r>
            <a:r>
              <a:rPr sz="1800" i="1" spc="-10" dirty="0">
                <a:latin typeface="Arial"/>
                <a:cs typeface="Arial"/>
              </a:rPr>
              <a:t>«Интернет</a:t>
            </a:r>
            <a:r>
              <a:rPr i="1" spc="-10" dirty="0">
                <a:latin typeface="Arial" panose="020B0604020202020204" pitchFamily="34" charset="0"/>
                <a:cs typeface="Arial" panose="020B0604020202020204" pitchFamily="34" charset="0"/>
              </a:rPr>
              <a:t>», обеспечить</a:t>
            </a:r>
            <a:r>
              <a:rPr i="1" spc="-4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i="1" spc="-10" dirty="0">
                <a:latin typeface="Arial" panose="020B0604020202020204" pitchFamily="34" charset="0"/>
                <a:cs typeface="Arial" panose="020B0604020202020204" pitchFamily="34" charset="0"/>
              </a:rPr>
              <a:t>размещение</a:t>
            </a:r>
            <a:r>
              <a:rPr i="1" spc="-6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i="1" dirty="0">
                <a:latin typeface="Arial" panose="020B0604020202020204" pitchFamily="34" charset="0"/>
                <a:cs typeface="Arial" panose="020B0604020202020204" pitchFamily="34" charset="0"/>
              </a:rPr>
              <a:t>актуальной</a:t>
            </a:r>
            <a:r>
              <a:rPr i="1" spc="-7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i="1" dirty="0">
                <a:latin typeface="Arial" panose="020B0604020202020204" pitchFamily="34" charset="0"/>
                <a:cs typeface="Arial" panose="020B0604020202020204" pitchFamily="34" charset="0"/>
              </a:rPr>
              <a:t>информации</a:t>
            </a:r>
            <a:r>
              <a:rPr i="1" spc="-6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i="1" dirty="0">
                <a:latin typeface="Arial" panose="020B0604020202020204" pitchFamily="34" charset="0"/>
                <a:cs typeface="Arial" panose="020B0604020202020204" pitchFamily="34" charset="0"/>
              </a:rPr>
              <a:t>по</a:t>
            </a:r>
            <a:r>
              <a:rPr i="1" spc="-7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i="1" dirty="0">
                <a:latin typeface="Arial" panose="020B0604020202020204" pitchFamily="34" charset="0"/>
                <a:cs typeface="Arial" panose="020B0604020202020204" pitchFamily="34" charset="0"/>
              </a:rPr>
              <a:t>вопросам</a:t>
            </a:r>
            <a:r>
              <a:rPr i="1" spc="-6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i="1" spc="-10" dirty="0" err="1">
                <a:latin typeface="Arial" panose="020B0604020202020204" pitchFamily="34" charset="0"/>
                <a:cs typeface="Arial" panose="020B0604020202020204" pitchFamily="34" charset="0"/>
              </a:rPr>
              <a:t>проведения</a:t>
            </a:r>
            <a:r>
              <a:rPr i="1" spc="-6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i="1" spc="-10" dirty="0" err="1">
                <a:latin typeface="Arial" panose="020B0604020202020204" pitchFamily="34" charset="0"/>
                <a:cs typeface="Arial" panose="020B0604020202020204" pitchFamily="34" charset="0"/>
              </a:rPr>
              <a:t>тестирования</a:t>
            </a:r>
            <a:r>
              <a:rPr lang="ru-RU" i="1" spc="-10" dirty="0">
                <a:latin typeface="Arial" panose="020B0604020202020204" pitchFamily="34" charset="0"/>
                <a:cs typeface="Arial" panose="020B0604020202020204" pitchFamily="34" charset="0"/>
              </a:rPr>
              <a:t>, в том числе </a:t>
            </a:r>
            <a:r>
              <a:rPr lang="ru-RU" i="1" dirty="0">
                <a:latin typeface="Arial" panose="020B0604020202020204" pitchFamily="34" charset="0"/>
                <a:cs typeface="Arial" panose="020B0604020202020204" pitchFamily="34" charset="0"/>
              </a:rPr>
              <a:t>расписание проведения тестирования и демонстрационные варианты диагностических работ</a:t>
            </a:r>
            <a:endParaRPr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R="5080" algn="r">
              <a:lnSpc>
                <a:spcPct val="100000"/>
              </a:lnSpc>
            </a:pPr>
            <a:endParaRPr sz="18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43713" rIns="0" bIns="0" rtlCol="0">
            <a:spAutoFit/>
          </a:bodyPr>
          <a:lstStyle/>
          <a:p>
            <a:pPr marL="1743075">
              <a:lnSpc>
                <a:spcPct val="100000"/>
              </a:lnSpc>
              <a:spcBef>
                <a:spcPts val="100"/>
              </a:spcBef>
            </a:pPr>
            <a:r>
              <a:rPr dirty="0"/>
              <a:t>Организация</a:t>
            </a:r>
            <a:r>
              <a:rPr spc="-70" dirty="0"/>
              <a:t> </a:t>
            </a:r>
            <a:r>
              <a:rPr dirty="0"/>
              <a:t>приемной</a:t>
            </a:r>
            <a:r>
              <a:rPr spc="-65" dirty="0"/>
              <a:t> </a:t>
            </a:r>
            <a:r>
              <a:rPr dirty="0"/>
              <a:t>кампании</a:t>
            </a:r>
            <a:r>
              <a:rPr spc="-50" dirty="0"/>
              <a:t> </a:t>
            </a:r>
            <a:r>
              <a:rPr dirty="0"/>
              <a:t>в</a:t>
            </a:r>
            <a:r>
              <a:rPr spc="-65" dirty="0"/>
              <a:t> </a:t>
            </a:r>
            <a:r>
              <a:rPr dirty="0"/>
              <a:t>2025</a:t>
            </a:r>
            <a:r>
              <a:rPr spc="-45" dirty="0"/>
              <a:t> </a:t>
            </a:r>
            <a:r>
              <a:rPr spc="-25" dirty="0"/>
              <a:t>г.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25907" y="3485515"/>
            <a:ext cx="5839460" cy="18859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001F5F"/>
                </a:solidFill>
                <a:latin typeface="Arial"/>
                <a:cs typeface="Arial"/>
              </a:rPr>
              <a:t>Приказ</a:t>
            </a:r>
            <a:r>
              <a:rPr sz="1800" b="1" spc="-6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001F5F"/>
                </a:solidFill>
                <a:latin typeface="Arial"/>
                <a:cs typeface="Arial"/>
              </a:rPr>
              <a:t>Министерства</a:t>
            </a:r>
            <a:r>
              <a:rPr sz="1800" b="1" spc="-3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001F5F"/>
                </a:solidFill>
                <a:latin typeface="Arial"/>
                <a:cs typeface="Arial"/>
              </a:rPr>
              <a:t>просвещения</a:t>
            </a:r>
            <a:r>
              <a:rPr sz="1800" b="1" spc="-4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001F5F"/>
                </a:solidFill>
                <a:latin typeface="Arial"/>
                <a:cs typeface="Arial"/>
              </a:rPr>
              <a:t>Российской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800" b="1" dirty="0">
                <a:solidFill>
                  <a:srgbClr val="001F5F"/>
                </a:solidFill>
                <a:latin typeface="Arial"/>
                <a:cs typeface="Arial"/>
              </a:rPr>
              <a:t>Федерации</a:t>
            </a:r>
            <a:r>
              <a:rPr sz="1800" b="1" spc="-4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1F5F"/>
                </a:solidFill>
                <a:latin typeface="Arial"/>
                <a:cs typeface="Arial"/>
              </a:rPr>
              <a:t>от</a:t>
            </a:r>
            <a:r>
              <a:rPr sz="1800" b="1" spc="-4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1F5F"/>
                </a:solidFill>
                <a:latin typeface="Arial"/>
                <a:cs typeface="Arial"/>
              </a:rPr>
              <a:t>2</a:t>
            </a:r>
            <a:r>
              <a:rPr sz="1800" b="1" spc="-5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1F5F"/>
                </a:solidFill>
                <a:latin typeface="Arial"/>
                <a:cs typeface="Arial"/>
              </a:rPr>
              <a:t>сентября</a:t>
            </a:r>
            <a:r>
              <a:rPr sz="1800" b="1" spc="-3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1F5F"/>
                </a:solidFill>
                <a:latin typeface="Arial"/>
                <a:cs typeface="Arial"/>
              </a:rPr>
              <a:t>2020</a:t>
            </a:r>
            <a:r>
              <a:rPr sz="1800" b="1" spc="-4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800" b="1" spc="-65" dirty="0">
                <a:solidFill>
                  <a:srgbClr val="001F5F"/>
                </a:solidFill>
                <a:latin typeface="Arial"/>
                <a:cs typeface="Arial"/>
              </a:rPr>
              <a:t>г.</a:t>
            </a:r>
            <a:r>
              <a:rPr sz="1800" b="1" spc="-4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1F5F"/>
                </a:solidFill>
                <a:latin typeface="Arial"/>
                <a:cs typeface="Arial"/>
              </a:rPr>
              <a:t>№</a:t>
            </a:r>
            <a:r>
              <a:rPr sz="1800" b="1" spc="-5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800" b="1" spc="-25" dirty="0">
                <a:solidFill>
                  <a:srgbClr val="001F5F"/>
                </a:solidFill>
                <a:latin typeface="Arial"/>
                <a:cs typeface="Arial"/>
              </a:rPr>
              <a:t>458</a:t>
            </a:r>
            <a:endParaRPr sz="1800">
              <a:latin typeface="Arial"/>
              <a:cs typeface="Arial"/>
            </a:endParaRPr>
          </a:p>
          <a:p>
            <a:pPr marL="12700" marR="302260" algn="just">
              <a:lnSpc>
                <a:spcPct val="100000"/>
              </a:lnSpc>
            </a:pPr>
            <a:r>
              <a:rPr sz="1800" dirty="0">
                <a:latin typeface="Microsoft Sans Serif"/>
                <a:cs typeface="Microsoft Sans Serif"/>
              </a:rPr>
              <a:t>«Об</a:t>
            </a:r>
            <a:r>
              <a:rPr sz="1800" spc="-55" dirty="0">
                <a:latin typeface="Microsoft Sans Serif"/>
                <a:cs typeface="Microsoft Sans Serif"/>
              </a:rPr>
              <a:t> </a:t>
            </a:r>
            <a:r>
              <a:rPr sz="1800" spc="-10" dirty="0">
                <a:latin typeface="Microsoft Sans Serif"/>
                <a:cs typeface="Microsoft Sans Serif"/>
              </a:rPr>
              <a:t>утверждении</a:t>
            </a:r>
            <a:r>
              <a:rPr sz="1800" spc="-30" dirty="0">
                <a:latin typeface="Microsoft Sans Serif"/>
                <a:cs typeface="Microsoft Sans Serif"/>
              </a:rPr>
              <a:t> </a:t>
            </a:r>
            <a:r>
              <a:rPr sz="1800" spc="-10" dirty="0">
                <a:latin typeface="Microsoft Sans Serif"/>
                <a:cs typeface="Microsoft Sans Serif"/>
              </a:rPr>
              <a:t>Порядка</a:t>
            </a:r>
            <a:r>
              <a:rPr sz="1800" spc="-45" dirty="0">
                <a:latin typeface="Microsoft Sans Serif"/>
                <a:cs typeface="Microsoft Sans Serif"/>
              </a:rPr>
              <a:t> </a:t>
            </a:r>
            <a:r>
              <a:rPr sz="1800" dirty="0">
                <a:latin typeface="Microsoft Sans Serif"/>
                <a:cs typeface="Microsoft Sans Serif"/>
              </a:rPr>
              <a:t>приема</a:t>
            </a:r>
            <a:r>
              <a:rPr sz="1800" spc="-55" dirty="0">
                <a:latin typeface="Microsoft Sans Serif"/>
                <a:cs typeface="Microsoft Sans Serif"/>
              </a:rPr>
              <a:t> </a:t>
            </a:r>
            <a:r>
              <a:rPr sz="1800" dirty="0">
                <a:latin typeface="Microsoft Sans Serif"/>
                <a:cs typeface="Microsoft Sans Serif"/>
              </a:rPr>
              <a:t>на</a:t>
            </a:r>
            <a:r>
              <a:rPr sz="1800" spc="-55" dirty="0">
                <a:latin typeface="Microsoft Sans Serif"/>
                <a:cs typeface="Microsoft Sans Serif"/>
              </a:rPr>
              <a:t> </a:t>
            </a:r>
            <a:r>
              <a:rPr sz="1800" spc="-10" dirty="0">
                <a:latin typeface="Microsoft Sans Serif"/>
                <a:cs typeface="Microsoft Sans Serif"/>
              </a:rPr>
              <a:t>обучение</a:t>
            </a:r>
            <a:r>
              <a:rPr sz="1800" spc="-35" dirty="0">
                <a:latin typeface="Microsoft Sans Serif"/>
                <a:cs typeface="Microsoft Sans Serif"/>
              </a:rPr>
              <a:t> </a:t>
            </a:r>
            <a:r>
              <a:rPr sz="1800" spc="-25" dirty="0">
                <a:latin typeface="Microsoft Sans Serif"/>
                <a:cs typeface="Microsoft Sans Serif"/>
              </a:rPr>
              <a:t>по образовательным</a:t>
            </a:r>
            <a:r>
              <a:rPr sz="1800" spc="-35" dirty="0">
                <a:latin typeface="Microsoft Sans Serif"/>
                <a:cs typeface="Microsoft Sans Serif"/>
              </a:rPr>
              <a:t> </a:t>
            </a:r>
            <a:r>
              <a:rPr sz="1800" spc="-25" dirty="0">
                <a:latin typeface="Microsoft Sans Serif"/>
                <a:cs typeface="Microsoft Sans Serif"/>
              </a:rPr>
              <a:t>программам</a:t>
            </a:r>
            <a:r>
              <a:rPr sz="1800" spc="-30" dirty="0">
                <a:latin typeface="Microsoft Sans Serif"/>
                <a:cs typeface="Microsoft Sans Serif"/>
              </a:rPr>
              <a:t> </a:t>
            </a:r>
            <a:r>
              <a:rPr sz="1800" spc="-10" dirty="0">
                <a:latin typeface="Microsoft Sans Serif"/>
                <a:cs typeface="Microsoft Sans Serif"/>
              </a:rPr>
              <a:t>начального</a:t>
            </a:r>
            <a:r>
              <a:rPr sz="1800" spc="-45" dirty="0">
                <a:latin typeface="Microsoft Sans Serif"/>
                <a:cs typeface="Microsoft Sans Serif"/>
              </a:rPr>
              <a:t> </a:t>
            </a:r>
            <a:r>
              <a:rPr sz="1800" spc="-10" dirty="0">
                <a:latin typeface="Microsoft Sans Serif"/>
                <a:cs typeface="Microsoft Sans Serif"/>
              </a:rPr>
              <a:t>общего, </a:t>
            </a:r>
            <a:r>
              <a:rPr sz="1800" dirty="0">
                <a:latin typeface="Microsoft Sans Serif"/>
                <a:cs typeface="Microsoft Sans Serif"/>
              </a:rPr>
              <a:t>основного</a:t>
            </a:r>
            <a:r>
              <a:rPr sz="1800" spc="-55" dirty="0">
                <a:latin typeface="Microsoft Sans Serif"/>
                <a:cs typeface="Microsoft Sans Serif"/>
              </a:rPr>
              <a:t> </a:t>
            </a:r>
            <a:r>
              <a:rPr sz="1800" dirty="0">
                <a:latin typeface="Microsoft Sans Serif"/>
                <a:cs typeface="Microsoft Sans Serif"/>
              </a:rPr>
              <a:t>общего</a:t>
            </a:r>
            <a:r>
              <a:rPr sz="1800" spc="-65" dirty="0">
                <a:latin typeface="Microsoft Sans Serif"/>
                <a:cs typeface="Microsoft Sans Serif"/>
              </a:rPr>
              <a:t> </a:t>
            </a:r>
            <a:r>
              <a:rPr sz="1800" dirty="0">
                <a:latin typeface="Microsoft Sans Serif"/>
                <a:cs typeface="Microsoft Sans Serif"/>
              </a:rPr>
              <a:t>и</a:t>
            </a:r>
            <a:r>
              <a:rPr sz="1800" spc="-70" dirty="0">
                <a:latin typeface="Microsoft Sans Serif"/>
                <a:cs typeface="Microsoft Sans Serif"/>
              </a:rPr>
              <a:t> </a:t>
            </a:r>
            <a:r>
              <a:rPr sz="1800" spc="-10" dirty="0">
                <a:latin typeface="Microsoft Sans Serif"/>
                <a:cs typeface="Microsoft Sans Serif"/>
              </a:rPr>
              <a:t>среднего</a:t>
            </a:r>
            <a:r>
              <a:rPr sz="1800" spc="-60" dirty="0">
                <a:latin typeface="Microsoft Sans Serif"/>
                <a:cs typeface="Microsoft Sans Serif"/>
              </a:rPr>
              <a:t> </a:t>
            </a:r>
            <a:r>
              <a:rPr sz="1800" dirty="0">
                <a:latin typeface="Microsoft Sans Serif"/>
                <a:cs typeface="Microsoft Sans Serif"/>
              </a:rPr>
              <a:t>общего</a:t>
            </a:r>
            <a:r>
              <a:rPr sz="1800" spc="-65" dirty="0">
                <a:latin typeface="Microsoft Sans Serif"/>
                <a:cs typeface="Microsoft Sans Serif"/>
              </a:rPr>
              <a:t> </a:t>
            </a:r>
            <a:r>
              <a:rPr sz="1800" spc="-10" dirty="0">
                <a:latin typeface="Microsoft Sans Serif"/>
                <a:cs typeface="Microsoft Sans Serif"/>
              </a:rPr>
              <a:t>образования»</a:t>
            </a:r>
            <a:endParaRPr sz="180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  <a:spcBef>
                <a:spcPts val="10"/>
              </a:spcBef>
            </a:pPr>
            <a:r>
              <a:rPr sz="1600" b="1" i="1" dirty="0">
                <a:latin typeface="Arial"/>
                <a:cs typeface="Arial"/>
              </a:rPr>
              <a:t>(с</a:t>
            </a:r>
            <a:r>
              <a:rPr sz="1600" b="1" i="1" spc="-30" dirty="0">
                <a:latin typeface="Arial"/>
                <a:cs typeface="Arial"/>
              </a:rPr>
              <a:t> </a:t>
            </a:r>
            <a:r>
              <a:rPr sz="1600" b="1" i="1" dirty="0">
                <a:latin typeface="Arial"/>
                <a:cs typeface="Arial"/>
              </a:rPr>
              <a:t>изменениями на</a:t>
            </a:r>
            <a:r>
              <a:rPr sz="1600" b="1" i="1" spc="-30" dirty="0">
                <a:latin typeface="Arial"/>
                <a:cs typeface="Arial"/>
              </a:rPr>
              <a:t> </a:t>
            </a:r>
            <a:r>
              <a:rPr sz="1600" b="1" i="1" dirty="0">
                <a:latin typeface="Arial"/>
                <a:cs typeface="Arial"/>
              </a:rPr>
              <a:t>4</a:t>
            </a:r>
            <a:r>
              <a:rPr sz="1600" b="1" i="1" spc="-40" dirty="0">
                <a:latin typeface="Arial"/>
                <a:cs typeface="Arial"/>
              </a:rPr>
              <a:t> </a:t>
            </a:r>
            <a:r>
              <a:rPr sz="1600" b="1" i="1" dirty="0">
                <a:latin typeface="Arial"/>
                <a:cs typeface="Arial"/>
              </a:rPr>
              <a:t>марта</a:t>
            </a:r>
            <a:r>
              <a:rPr sz="1600" b="1" i="1" spc="-25" dirty="0">
                <a:latin typeface="Arial"/>
                <a:cs typeface="Arial"/>
              </a:rPr>
              <a:t> </a:t>
            </a:r>
            <a:r>
              <a:rPr sz="1600" b="1" i="1" dirty="0">
                <a:latin typeface="Arial"/>
                <a:cs typeface="Arial"/>
              </a:rPr>
              <a:t>2025</a:t>
            </a:r>
            <a:r>
              <a:rPr sz="1600" b="1" i="1" spc="-30" dirty="0">
                <a:latin typeface="Arial"/>
                <a:cs typeface="Arial"/>
              </a:rPr>
              <a:t> </a:t>
            </a:r>
            <a:r>
              <a:rPr sz="1600" b="1" i="1" dirty="0">
                <a:latin typeface="Arial"/>
                <a:cs typeface="Arial"/>
              </a:rPr>
              <a:t>г.</a:t>
            </a:r>
            <a:r>
              <a:rPr sz="1600" b="1" i="1" spc="-20" dirty="0">
                <a:latin typeface="Arial"/>
                <a:cs typeface="Arial"/>
              </a:rPr>
              <a:t> </a:t>
            </a:r>
            <a:r>
              <a:rPr sz="1600" b="1" i="1" spc="-10" dirty="0">
                <a:solidFill>
                  <a:srgbClr val="FF0000"/>
                </a:solidFill>
                <a:latin typeface="Arial"/>
                <a:cs typeface="Arial"/>
              </a:rPr>
              <a:t>(вступают </a:t>
            </a:r>
            <a:r>
              <a:rPr sz="1600" b="1" i="1" dirty="0">
                <a:solidFill>
                  <a:srgbClr val="FF0000"/>
                </a:solidFill>
                <a:latin typeface="Arial"/>
                <a:cs typeface="Arial"/>
              </a:rPr>
              <a:t>в</a:t>
            </a:r>
            <a:r>
              <a:rPr sz="1600" b="1" i="1" spc="-3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600" b="1" i="1" dirty="0">
                <a:solidFill>
                  <a:srgbClr val="FF0000"/>
                </a:solidFill>
                <a:latin typeface="Arial"/>
                <a:cs typeface="Arial"/>
              </a:rPr>
              <a:t>силу</a:t>
            </a:r>
            <a:r>
              <a:rPr sz="1600" b="1" i="1" spc="-3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600" b="1" i="1" dirty="0">
                <a:solidFill>
                  <a:srgbClr val="FF0000"/>
                </a:solidFill>
                <a:latin typeface="Arial"/>
                <a:cs typeface="Arial"/>
              </a:rPr>
              <a:t>с</a:t>
            </a:r>
            <a:r>
              <a:rPr sz="1600" b="1" i="1" spc="-2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600" b="1" i="1" spc="-50" dirty="0">
                <a:solidFill>
                  <a:srgbClr val="FF0000"/>
                </a:solidFill>
                <a:latin typeface="Arial"/>
                <a:cs typeface="Arial"/>
              </a:rPr>
              <a:t>1</a:t>
            </a:r>
            <a:endParaRPr sz="1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600" b="1" i="1" dirty="0">
                <a:solidFill>
                  <a:srgbClr val="FF0000"/>
                </a:solidFill>
                <a:latin typeface="Arial"/>
                <a:cs typeface="Arial"/>
              </a:rPr>
              <a:t>апреля</a:t>
            </a:r>
            <a:r>
              <a:rPr sz="1600" b="1" i="1" spc="-1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600" b="1" i="1" dirty="0">
                <a:solidFill>
                  <a:srgbClr val="FF0000"/>
                </a:solidFill>
                <a:latin typeface="Arial"/>
                <a:cs typeface="Arial"/>
              </a:rPr>
              <a:t>2025</a:t>
            </a:r>
            <a:r>
              <a:rPr sz="1600" b="1" i="1" spc="-2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600" b="1" i="1" spc="-25" dirty="0">
                <a:solidFill>
                  <a:srgbClr val="FF0000"/>
                </a:solidFill>
                <a:latin typeface="Arial"/>
                <a:cs typeface="Arial"/>
              </a:rPr>
              <a:t>г.)</a:t>
            </a:r>
            <a:endParaRPr sz="1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25907" y="1326337"/>
            <a:ext cx="5901690" cy="13074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001F5F"/>
                </a:solidFill>
                <a:latin typeface="Arial"/>
                <a:cs typeface="Arial"/>
              </a:rPr>
              <a:t>Федеральный</a:t>
            </a:r>
            <a:r>
              <a:rPr sz="1800" b="1" spc="-4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1F5F"/>
                </a:solidFill>
                <a:latin typeface="Arial"/>
                <a:cs typeface="Arial"/>
              </a:rPr>
              <a:t>закон</a:t>
            </a:r>
            <a:r>
              <a:rPr sz="1800" b="1" spc="-5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1F5F"/>
                </a:solidFill>
                <a:latin typeface="Arial"/>
                <a:cs typeface="Arial"/>
              </a:rPr>
              <a:t>от</a:t>
            </a:r>
            <a:r>
              <a:rPr sz="1800" b="1" spc="-4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1F5F"/>
                </a:solidFill>
                <a:latin typeface="Arial"/>
                <a:cs typeface="Arial"/>
              </a:rPr>
              <a:t>29</a:t>
            </a:r>
            <a:r>
              <a:rPr sz="1800" b="1" spc="-5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1F5F"/>
                </a:solidFill>
                <a:latin typeface="Arial"/>
                <a:cs typeface="Arial"/>
              </a:rPr>
              <a:t>декабря</a:t>
            </a:r>
            <a:r>
              <a:rPr sz="1800" b="1" spc="-4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1F5F"/>
                </a:solidFill>
                <a:latin typeface="Arial"/>
                <a:cs typeface="Arial"/>
              </a:rPr>
              <a:t>2012</a:t>
            </a:r>
            <a:r>
              <a:rPr sz="1800" b="1" spc="-4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800" b="1" spc="-70" dirty="0">
                <a:solidFill>
                  <a:srgbClr val="001F5F"/>
                </a:solidFill>
                <a:latin typeface="Arial"/>
                <a:cs typeface="Arial"/>
              </a:rPr>
              <a:t>г.</a:t>
            </a:r>
            <a:r>
              <a:rPr sz="1800" b="1" spc="-5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1F5F"/>
                </a:solidFill>
                <a:latin typeface="Arial"/>
                <a:cs typeface="Arial"/>
              </a:rPr>
              <a:t>№</a:t>
            </a:r>
            <a:r>
              <a:rPr sz="1800" b="1" spc="-4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001F5F"/>
                </a:solidFill>
                <a:latin typeface="Arial"/>
                <a:cs typeface="Arial"/>
              </a:rPr>
              <a:t>273-</a:t>
            </a:r>
            <a:r>
              <a:rPr sz="1800" b="1" spc="-25" dirty="0">
                <a:solidFill>
                  <a:srgbClr val="001F5F"/>
                </a:solidFill>
                <a:latin typeface="Arial"/>
                <a:cs typeface="Arial"/>
              </a:rPr>
              <a:t>ФЗ</a:t>
            </a:r>
            <a:endParaRPr sz="1800">
              <a:latin typeface="Arial"/>
              <a:cs typeface="Arial"/>
            </a:endParaRPr>
          </a:p>
          <a:p>
            <a:pPr marL="12700" marR="480059">
              <a:lnSpc>
                <a:spcPct val="100000"/>
              </a:lnSpc>
              <a:spcBef>
                <a:spcPts val="5"/>
              </a:spcBef>
            </a:pPr>
            <a:r>
              <a:rPr sz="1800" b="1" dirty="0">
                <a:solidFill>
                  <a:srgbClr val="001F5F"/>
                </a:solidFill>
                <a:latin typeface="Arial"/>
                <a:cs typeface="Arial"/>
              </a:rPr>
              <a:t>«Об</a:t>
            </a:r>
            <a:r>
              <a:rPr sz="1800" b="1" spc="-4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001F5F"/>
                </a:solidFill>
                <a:latin typeface="Arial"/>
                <a:cs typeface="Arial"/>
              </a:rPr>
              <a:t>образовании</a:t>
            </a:r>
            <a:r>
              <a:rPr sz="1800" b="1" spc="-2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1F5F"/>
                </a:solidFill>
                <a:latin typeface="Arial"/>
                <a:cs typeface="Arial"/>
              </a:rPr>
              <a:t>в</a:t>
            </a:r>
            <a:r>
              <a:rPr sz="1800" b="1" spc="-2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001F5F"/>
                </a:solidFill>
                <a:latin typeface="Arial"/>
                <a:cs typeface="Arial"/>
              </a:rPr>
              <a:t>Российской Федерации» </a:t>
            </a:r>
            <a:r>
              <a:rPr sz="1600" i="1" dirty="0">
                <a:latin typeface="Arial"/>
                <a:cs typeface="Arial"/>
              </a:rPr>
              <a:t>(статья</a:t>
            </a:r>
            <a:r>
              <a:rPr sz="1600" i="1" spc="-20" dirty="0">
                <a:latin typeface="Arial"/>
                <a:cs typeface="Arial"/>
              </a:rPr>
              <a:t> </a:t>
            </a:r>
            <a:r>
              <a:rPr sz="1600" i="1" dirty="0">
                <a:latin typeface="Arial"/>
                <a:cs typeface="Arial"/>
              </a:rPr>
              <a:t>55.</a:t>
            </a:r>
            <a:r>
              <a:rPr sz="1600" i="1" spc="-40" dirty="0">
                <a:latin typeface="Arial"/>
                <a:cs typeface="Arial"/>
              </a:rPr>
              <a:t> </a:t>
            </a:r>
            <a:r>
              <a:rPr sz="1600" i="1" dirty="0">
                <a:latin typeface="Arial"/>
                <a:cs typeface="Arial"/>
              </a:rPr>
              <a:t>Общие</a:t>
            </a:r>
            <a:r>
              <a:rPr sz="1600" i="1" spc="-30" dirty="0">
                <a:latin typeface="Arial"/>
                <a:cs typeface="Arial"/>
              </a:rPr>
              <a:t> </a:t>
            </a:r>
            <a:r>
              <a:rPr sz="1600" i="1" spc="-10" dirty="0">
                <a:latin typeface="Arial"/>
                <a:cs typeface="Arial"/>
              </a:rPr>
              <a:t>требования</a:t>
            </a:r>
            <a:r>
              <a:rPr sz="1600" i="1" spc="-30" dirty="0">
                <a:latin typeface="Arial"/>
                <a:cs typeface="Arial"/>
              </a:rPr>
              <a:t> </a:t>
            </a:r>
            <a:r>
              <a:rPr sz="1600" i="1" dirty="0">
                <a:latin typeface="Arial"/>
                <a:cs typeface="Arial"/>
              </a:rPr>
              <a:t>к</a:t>
            </a:r>
            <a:r>
              <a:rPr sz="1600" i="1" spc="-50" dirty="0">
                <a:latin typeface="Arial"/>
                <a:cs typeface="Arial"/>
              </a:rPr>
              <a:t> </a:t>
            </a:r>
            <a:r>
              <a:rPr sz="1600" i="1" dirty="0">
                <a:latin typeface="Arial"/>
                <a:cs typeface="Arial"/>
              </a:rPr>
              <a:t>приему</a:t>
            </a:r>
            <a:r>
              <a:rPr sz="1600" i="1" spc="-45" dirty="0">
                <a:latin typeface="Arial"/>
                <a:cs typeface="Arial"/>
              </a:rPr>
              <a:t> </a:t>
            </a:r>
            <a:r>
              <a:rPr sz="1600" i="1" dirty="0">
                <a:latin typeface="Arial"/>
                <a:cs typeface="Arial"/>
              </a:rPr>
              <a:t>на</a:t>
            </a:r>
            <a:r>
              <a:rPr sz="1600" i="1" spc="-55" dirty="0">
                <a:latin typeface="Arial"/>
                <a:cs typeface="Arial"/>
              </a:rPr>
              <a:t> </a:t>
            </a:r>
            <a:r>
              <a:rPr sz="1600" i="1" dirty="0">
                <a:latin typeface="Arial"/>
                <a:cs typeface="Arial"/>
              </a:rPr>
              <a:t>обучение</a:t>
            </a:r>
            <a:r>
              <a:rPr sz="1600" i="1" spc="-50" dirty="0">
                <a:latin typeface="Arial"/>
                <a:cs typeface="Arial"/>
              </a:rPr>
              <a:t> в </a:t>
            </a:r>
            <a:r>
              <a:rPr sz="1600" i="1" spc="-10" dirty="0">
                <a:latin typeface="Arial"/>
                <a:cs typeface="Arial"/>
              </a:rPr>
              <a:t>организацию,</a:t>
            </a:r>
            <a:r>
              <a:rPr sz="1600" i="1" spc="-50" dirty="0">
                <a:latin typeface="Arial"/>
                <a:cs typeface="Arial"/>
              </a:rPr>
              <a:t> </a:t>
            </a:r>
            <a:r>
              <a:rPr sz="1600" i="1" spc="-10" dirty="0">
                <a:latin typeface="Arial"/>
                <a:cs typeface="Arial"/>
              </a:rPr>
              <a:t>осуществляющую</a:t>
            </a:r>
            <a:r>
              <a:rPr sz="1600" i="1" spc="-35" dirty="0">
                <a:latin typeface="Arial"/>
                <a:cs typeface="Arial"/>
              </a:rPr>
              <a:t> </a:t>
            </a:r>
            <a:r>
              <a:rPr sz="1600" i="1" spc="-10" dirty="0">
                <a:latin typeface="Arial"/>
                <a:cs typeface="Arial"/>
              </a:rPr>
              <a:t>образовательную деятельность;</a:t>
            </a:r>
            <a:r>
              <a:rPr sz="1600" i="1" spc="-25" dirty="0">
                <a:latin typeface="Arial"/>
                <a:cs typeface="Arial"/>
              </a:rPr>
              <a:t> </a:t>
            </a:r>
            <a:r>
              <a:rPr sz="1600" i="1" dirty="0">
                <a:latin typeface="Arial"/>
                <a:cs typeface="Arial"/>
              </a:rPr>
              <a:t>статья</a:t>
            </a:r>
            <a:r>
              <a:rPr sz="1600" i="1" spc="-15" dirty="0">
                <a:latin typeface="Arial"/>
                <a:cs typeface="Arial"/>
              </a:rPr>
              <a:t> </a:t>
            </a:r>
            <a:r>
              <a:rPr sz="1600" i="1" spc="-20" dirty="0">
                <a:latin typeface="Arial"/>
                <a:cs typeface="Arial"/>
              </a:rPr>
              <a:t>67.)</a:t>
            </a:r>
            <a:endParaRPr sz="16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sz="half" idx="3"/>
          </p:nvPr>
        </p:nvSpPr>
        <p:spPr>
          <a:xfrm>
            <a:off x="6759956" y="1326337"/>
            <a:ext cx="5072380" cy="447814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b="1" dirty="0">
                <a:solidFill>
                  <a:srgbClr val="FF0000"/>
                </a:solidFill>
                <a:latin typeface="Arial"/>
                <a:cs typeface="Arial"/>
              </a:rPr>
              <a:t>Единый</a:t>
            </a:r>
            <a:r>
              <a:rPr b="1" spc="-7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b="1" dirty="0">
                <a:solidFill>
                  <a:srgbClr val="FF0000"/>
                </a:solidFill>
                <a:latin typeface="Arial"/>
                <a:cs typeface="Arial"/>
              </a:rPr>
              <a:t>день</a:t>
            </a:r>
            <a:r>
              <a:rPr b="1" spc="-7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b="1" dirty="0">
                <a:solidFill>
                  <a:srgbClr val="FF0000"/>
                </a:solidFill>
                <a:latin typeface="Arial"/>
                <a:cs typeface="Arial"/>
              </a:rPr>
              <a:t>начала</a:t>
            </a:r>
            <a:r>
              <a:rPr b="1" spc="-7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b="1" dirty="0">
                <a:solidFill>
                  <a:srgbClr val="FF0000"/>
                </a:solidFill>
                <a:latin typeface="Arial"/>
                <a:cs typeface="Arial"/>
              </a:rPr>
              <a:t>приема</a:t>
            </a:r>
            <a:r>
              <a:rPr b="1" spc="-7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b="1" spc="-10" dirty="0">
                <a:solidFill>
                  <a:srgbClr val="FF0000"/>
                </a:solidFill>
                <a:latin typeface="Arial"/>
                <a:cs typeface="Arial"/>
              </a:rPr>
              <a:t>заявлений</a:t>
            </a:r>
            <a:r>
              <a:rPr b="1" spc="-5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pc="-25" dirty="0"/>
              <a:t>на </a:t>
            </a:r>
            <a:r>
              <a:rPr spc="-10" dirty="0"/>
              <a:t>обучение</a:t>
            </a:r>
            <a:r>
              <a:rPr spc="-20" dirty="0"/>
              <a:t> </a:t>
            </a:r>
            <a:r>
              <a:rPr dirty="0"/>
              <a:t>в</a:t>
            </a:r>
            <a:r>
              <a:rPr spc="-35" dirty="0"/>
              <a:t> </a:t>
            </a:r>
            <a:r>
              <a:rPr dirty="0"/>
              <a:t>первый</a:t>
            </a:r>
            <a:r>
              <a:rPr spc="-25" dirty="0"/>
              <a:t> </a:t>
            </a:r>
            <a:r>
              <a:rPr dirty="0"/>
              <a:t>класс</a:t>
            </a:r>
            <a:r>
              <a:rPr spc="-50" dirty="0"/>
              <a:t> </a:t>
            </a:r>
            <a:r>
              <a:rPr dirty="0"/>
              <a:t>для</a:t>
            </a:r>
            <a:r>
              <a:rPr spc="-50" dirty="0"/>
              <a:t> </a:t>
            </a:r>
            <a:r>
              <a:rPr dirty="0"/>
              <a:t>детей,</a:t>
            </a:r>
            <a:r>
              <a:rPr spc="-40" dirty="0"/>
              <a:t> </a:t>
            </a:r>
            <a:r>
              <a:rPr spc="-10" dirty="0"/>
              <a:t>указанных </a:t>
            </a:r>
            <a:r>
              <a:rPr dirty="0"/>
              <a:t>в</a:t>
            </a:r>
            <a:r>
              <a:rPr spc="-5" dirty="0"/>
              <a:t> </a:t>
            </a:r>
            <a:r>
              <a:rPr spc="-10" dirty="0"/>
              <a:t>пунктах</a:t>
            </a:r>
            <a:r>
              <a:rPr spc="10" dirty="0"/>
              <a:t> </a:t>
            </a:r>
            <a:r>
              <a:rPr dirty="0"/>
              <a:t>9,</a:t>
            </a:r>
            <a:r>
              <a:rPr spc="-15" dirty="0"/>
              <a:t> </a:t>
            </a:r>
            <a:r>
              <a:rPr dirty="0"/>
              <a:t>9</a:t>
            </a:r>
            <a:r>
              <a:rPr lang="ru-RU" dirty="0"/>
              <a:t>(</a:t>
            </a:r>
            <a:r>
              <a:rPr dirty="0"/>
              <a:t>1</a:t>
            </a:r>
            <a:r>
              <a:rPr lang="ru-RU" dirty="0"/>
              <a:t>)</a:t>
            </a:r>
            <a:r>
              <a:rPr dirty="0"/>
              <a:t>,</a:t>
            </a:r>
            <a:r>
              <a:rPr spc="10" dirty="0"/>
              <a:t> </a:t>
            </a:r>
            <a:r>
              <a:rPr dirty="0"/>
              <a:t>10</a:t>
            </a:r>
            <a:r>
              <a:rPr spc="-20" dirty="0"/>
              <a:t> </a:t>
            </a:r>
            <a:r>
              <a:rPr dirty="0"/>
              <a:t>и</a:t>
            </a:r>
            <a:r>
              <a:rPr spc="-10" dirty="0"/>
              <a:t> </a:t>
            </a:r>
            <a:r>
              <a:rPr dirty="0"/>
              <a:t>12</a:t>
            </a:r>
            <a:r>
              <a:rPr spc="-5" dirty="0"/>
              <a:t> </a:t>
            </a:r>
            <a:r>
              <a:rPr spc="-10" dirty="0"/>
              <a:t>Порядка,</a:t>
            </a:r>
            <a:r>
              <a:rPr spc="-5" dirty="0"/>
              <a:t> </a:t>
            </a:r>
            <a:r>
              <a:rPr dirty="0"/>
              <a:t>а</a:t>
            </a:r>
            <a:r>
              <a:rPr spc="-5" dirty="0"/>
              <a:t> </a:t>
            </a:r>
            <a:r>
              <a:rPr spc="-10" dirty="0"/>
              <a:t>также проживающих</a:t>
            </a:r>
            <a:r>
              <a:rPr spc="-60" dirty="0"/>
              <a:t> </a:t>
            </a:r>
            <a:r>
              <a:rPr dirty="0"/>
              <a:t>на</a:t>
            </a:r>
            <a:r>
              <a:rPr spc="-60" dirty="0"/>
              <a:t> </a:t>
            </a:r>
            <a:r>
              <a:rPr spc="-20" dirty="0"/>
              <a:t>закрепленной</a:t>
            </a:r>
            <a:r>
              <a:rPr spc="-45" dirty="0"/>
              <a:t> </a:t>
            </a:r>
            <a:r>
              <a:rPr dirty="0" err="1"/>
              <a:t>территории</a:t>
            </a:r>
            <a:r>
              <a:rPr spc="-60" dirty="0"/>
              <a:t> </a:t>
            </a:r>
            <a:r>
              <a:rPr spc="470" dirty="0"/>
              <a:t>–</a:t>
            </a:r>
            <a:r>
              <a:rPr lang="ru-RU" spc="470" dirty="0"/>
              <a:t> </a:t>
            </a:r>
            <a:r>
              <a:rPr spc="-30" dirty="0"/>
              <a:t> </a:t>
            </a:r>
            <a:r>
              <a:rPr sz="2000" b="1" dirty="0">
                <a:solidFill>
                  <a:srgbClr val="FF0000"/>
                </a:solidFill>
                <a:latin typeface="Arial"/>
                <a:cs typeface="Arial"/>
              </a:rPr>
              <a:t>2</a:t>
            </a:r>
            <a:r>
              <a:rPr lang="ru-RU" sz="2000" b="1" dirty="0">
                <a:solidFill>
                  <a:srgbClr val="FF0000"/>
                </a:solidFill>
                <a:latin typeface="Arial"/>
                <a:cs typeface="Arial"/>
              </a:rPr>
              <a:t>7</a:t>
            </a:r>
            <a:r>
              <a:rPr sz="2000" b="1" spc="-5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FF0000"/>
                </a:solidFill>
                <a:latin typeface="Arial"/>
                <a:cs typeface="Arial"/>
              </a:rPr>
              <a:t>марта</a:t>
            </a:r>
            <a:r>
              <a:rPr sz="2000" b="1" spc="-5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FF0000"/>
                </a:solidFill>
                <a:latin typeface="Arial"/>
                <a:cs typeface="Arial"/>
              </a:rPr>
              <a:t>2025</a:t>
            </a:r>
            <a:r>
              <a:rPr sz="2000" b="1" spc="-8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000" b="1" spc="-25" dirty="0">
                <a:solidFill>
                  <a:srgbClr val="FF0000"/>
                </a:solidFill>
                <a:latin typeface="Arial"/>
                <a:cs typeface="Arial"/>
              </a:rPr>
              <a:t>г.</a:t>
            </a:r>
            <a:endParaRPr sz="20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25"/>
              </a:spcBef>
            </a:pPr>
            <a:endParaRPr sz="2000" dirty="0">
              <a:latin typeface="Arial"/>
              <a:cs typeface="Arial"/>
            </a:endParaRPr>
          </a:p>
          <a:p>
            <a:pPr marL="12700" marR="58419">
              <a:lnSpc>
                <a:spcPct val="100000"/>
              </a:lnSpc>
              <a:tabLst>
                <a:tab pos="1310640" algn="l"/>
              </a:tabLst>
            </a:pPr>
            <a:r>
              <a:rPr sz="2000" b="1" dirty="0">
                <a:solidFill>
                  <a:srgbClr val="FF0000"/>
                </a:solidFill>
                <a:latin typeface="Arial"/>
                <a:cs typeface="Arial"/>
              </a:rPr>
              <a:t>Завершение</a:t>
            </a:r>
            <a:r>
              <a:rPr sz="2000" b="1" spc="-8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FF0000"/>
                </a:solidFill>
                <a:latin typeface="Arial"/>
                <a:cs typeface="Arial"/>
              </a:rPr>
              <a:t>приёма</a:t>
            </a:r>
            <a:r>
              <a:rPr sz="2000" b="1" spc="-5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001F5F"/>
                </a:solidFill>
              </a:rPr>
              <a:t>для</a:t>
            </a:r>
            <a:r>
              <a:rPr sz="2000" spc="-10" dirty="0">
                <a:solidFill>
                  <a:srgbClr val="001F5F"/>
                </a:solidFill>
              </a:rPr>
              <a:t> вышеуказанной категории</a:t>
            </a:r>
            <a:r>
              <a:rPr sz="2000" dirty="0">
                <a:solidFill>
                  <a:srgbClr val="001F5F"/>
                </a:solidFill>
              </a:rPr>
              <a:t>	</a:t>
            </a:r>
            <a:r>
              <a:rPr sz="2000" b="1" dirty="0">
                <a:solidFill>
                  <a:srgbClr val="FF0000"/>
                </a:solidFill>
                <a:latin typeface="Arial"/>
                <a:cs typeface="Arial"/>
              </a:rPr>
              <a:t>–</a:t>
            </a:r>
            <a:r>
              <a:rPr sz="2000" b="1" spc="-3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FF0000"/>
                </a:solidFill>
                <a:latin typeface="Arial"/>
                <a:cs typeface="Arial"/>
              </a:rPr>
              <a:t>30</a:t>
            </a:r>
            <a:r>
              <a:rPr sz="2000" b="1" spc="-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FF0000"/>
                </a:solidFill>
                <a:latin typeface="Arial"/>
                <a:cs typeface="Arial"/>
              </a:rPr>
              <a:t>июня</a:t>
            </a:r>
            <a:r>
              <a:rPr sz="2000" b="1" spc="-4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FF0000"/>
                </a:solidFill>
                <a:latin typeface="Arial"/>
                <a:cs typeface="Arial"/>
              </a:rPr>
              <a:t>2025</a:t>
            </a:r>
            <a:r>
              <a:rPr sz="2000" b="1" spc="-2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000" b="1" spc="-35" dirty="0">
                <a:solidFill>
                  <a:srgbClr val="FF0000"/>
                </a:solidFill>
                <a:latin typeface="Arial"/>
                <a:cs typeface="Arial"/>
              </a:rPr>
              <a:t>г.</a:t>
            </a:r>
            <a:endParaRPr sz="2000" dirty="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0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15"/>
              </a:spcBef>
            </a:pPr>
            <a:endParaRPr sz="2000" dirty="0">
              <a:latin typeface="Arial"/>
              <a:cs typeface="Arial"/>
            </a:endParaRPr>
          </a:p>
          <a:p>
            <a:pPr marL="12700" marR="162560">
              <a:lnSpc>
                <a:spcPct val="100000"/>
              </a:lnSpc>
            </a:pPr>
            <a:r>
              <a:rPr spc="-30" dirty="0">
                <a:solidFill>
                  <a:srgbClr val="001F5F"/>
                </a:solidFill>
              </a:rPr>
              <a:t>Для</a:t>
            </a:r>
            <a:r>
              <a:rPr spc="-65" dirty="0">
                <a:solidFill>
                  <a:srgbClr val="001F5F"/>
                </a:solidFill>
              </a:rPr>
              <a:t> </a:t>
            </a:r>
            <a:r>
              <a:rPr dirty="0">
                <a:solidFill>
                  <a:srgbClr val="001F5F"/>
                </a:solidFill>
              </a:rPr>
              <a:t>детей,</a:t>
            </a:r>
            <a:r>
              <a:rPr spc="-55" dirty="0">
                <a:solidFill>
                  <a:srgbClr val="001F5F"/>
                </a:solidFill>
              </a:rPr>
              <a:t> </a:t>
            </a:r>
            <a:r>
              <a:rPr dirty="0">
                <a:solidFill>
                  <a:srgbClr val="001F5F"/>
                </a:solidFill>
              </a:rPr>
              <a:t>не</a:t>
            </a:r>
            <a:r>
              <a:rPr spc="-45" dirty="0">
                <a:solidFill>
                  <a:srgbClr val="001F5F"/>
                </a:solidFill>
              </a:rPr>
              <a:t> </a:t>
            </a:r>
            <a:r>
              <a:rPr spc="-10" dirty="0">
                <a:solidFill>
                  <a:srgbClr val="001F5F"/>
                </a:solidFill>
              </a:rPr>
              <a:t>проживающих</a:t>
            </a:r>
            <a:r>
              <a:rPr spc="-50" dirty="0">
                <a:solidFill>
                  <a:srgbClr val="001F5F"/>
                </a:solidFill>
              </a:rPr>
              <a:t> </a:t>
            </a:r>
            <a:r>
              <a:rPr dirty="0">
                <a:solidFill>
                  <a:srgbClr val="001F5F"/>
                </a:solidFill>
              </a:rPr>
              <a:t>на</a:t>
            </a:r>
            <a:r>
              <a:rPr spc="-55" dirty="0">
                <a:solidFill>
                  <a:srgbClr val="001F5F"/>
                </a:solidFill>
              </a:rPr>
              <a:t> </a:t>
            </a:r>
            <a:r>
              <a:rPr spc="-10" dirty="0">
                <a:solidFill>
                  <a:srgbClr val="001F5F"/>
                </a:solidFill>
              </a:rPr>
              <a:t>закрепленной территории,</a:t>
            </a:r>
            <a:r>
              <a:rPr spc="-55" dirty="0">
                <a:solidFill>
                  <a:srgbClr val="001F5F"/>
                </a:solidFill>
              </a:rPr>
              <a:t> </a:t>
            </a:r>
            <a:r>
              <a:rPr dirty="0">
                <a:solidFill>
                  <a:srgbClr val="001F5F"/>
                </a:solidFill>
              </a:rPr>
              <a:t>прием</a:t>
            </a:r>
            <a:r>
              <a:rPr spc="-50" dirty="0">
                <a:solidFill>
                  <a:srgbClr val="001F5F"/>
                </a:solidFill>
              </a:rPr>
              <a:t> </a:t>
            </a:r>
            <a:r>
              <a:rPr spc="-10" dirty="0">
                <a:solidFill>
                  <a:srgbClr val="001F5F"/>
                </a:solidFill>
              </a:rPr>
              <a:t>заявлений</a:t>
            </a:r>
            <a:r>
              <a:rPr spc="-50" dirty="0">
                <a:solidFill>
                  <a:srgbClr val="001F5F"/>
                </a:solidFill>
              </a:rPr>
              <a:t> </a:t>
            </a:r>
            <a:r>
              <a:rPr dirty="0">
                <a:solidFill>
                  <a:srgbClr val="001F5F"/>
                </a:solidFill>
              </a:rPr>
              <a:t>о</a:t>
            </a:r>
            <a:r>
              <a:rPr spc="-45" dirty="0">
                <a:solidFill>
                  <a:srgbClr val="001F5F"/>
                </a:solidFill>
              </a:rPr>
              <a:t> </a:t>
            </a:r>
            <a:r>
              <a:rPr dirty="0">
                <a:solidFill>
                  <a:srgbClr val="001F5F"/>
                </a:solidFill>
              </a:rPr>
              <a:t>приеме</a:t>
            </a:r>
            <a:r>
              <a:rPr spc="-45" dirty="0">
                <a:solidFill>
                  <a:srgbClr val="001F5F"/>
                </a:solidFill>
              </a:rPr>
              <a:t> </a:t>
            </a:r>
            <a:r>
              <a:rPr spc="-25" dirty="0">
                <a:solidFill>
                  <a:srgbClr val="001F5F"/>
                </a:solidFill>
              </a:rPr>
              <a:t>на</a:t>
            </a:r>
          </a:p>
          <a:p>
            <a:pPr marL="12700">
              <a:lnSpc>
                <a:spcPts val="2390"/>
              </a:lnSpc>
            </a:pPr>
            <a:r>
              <a:rPr spc="-10" dirty="0">
                <a:solidFill>
                  <a:srgbClr val="001F5F"/>
                </a:solidFill>
              </a:rPr>
              <a:t>обучение</a:t>
            </a:r>
            <a:r>
              <a:rPr spc="-5" dirty="0">
                <a:solidFill>
                  <a:srgbClr val="001F5F"/>
                </a:solidFill>
              </a:rPr>
              <a:t> </a:t>
            </a:r>
            <a:r>
              <a:rPr dirty="0">
                <a:solidFill>
                  <a:srgbClr val="001F5F"/>
                </a:solidFill>
              </a:rPr>
              <a:t>в</a:t>
            </a:r>
            <a:r>
              <a:rPr spc="-30" dirty="0">
                <a:solidFill>
                  <a:srgbClr val="001F5F"/>
                </a:solidFill>
              </a:rPr>
              <a:t> </a:t>
            </a:r>
            <a:r>
              <a:rPr dirty="0">
                <a:solidFill>
                  <a:srgbClr val="001F5F"/>
                </a:solidFill>
              </a:rPr>
              <a:t>первый</a:t>
            </a:r>
            <a:r>
              <a:rPr spc="-10" dirty="0">
                <a:solidFill>
                  <a:srgbClr val="001F5F"/>
                </a:solidFill>
              </a:rPr>
              <a:t> </a:t>
            </a:r>
            <a:r>
              <a:rPr dirty="0">
                <a:solidFill>
                  <a:srgbClr val="001F5F"/>
                </a:solidFill>
              </a:rPr>
              <a:t>класс</a:t>
            </a:r>
            <a:r>
              <a:rPr spc="-40" dirty="0">
                <a:solidFill>
                  <a:srgbClr val="001F5F"/>
                </a:solidFill>
              </a:rPr>
              <a:t> </a:t>
            </a:r>
            <a:r>
              <a:rPr spc="-20" dirty="0">
                <a:solidFill>
                  <a:srgbClr val="001F5F"/>
                </a:solidFill>
              </a:rPr>
              <a:t>начинается</a:t>
            </a:r>
            <a:r>
              <a:rPr spc="-10" dirty="0">
                <a:solidFill>
                  <a:srgbClr val="001F5F"/>
                </a:solidFill>
              </a:rPr>
              <a:t> </a:t>
            </a:r>
            <a:r>
              <a:rPr sz="2000" b="1" dirty="0">
                <a:solidFill>
                  <a:srgbClr val="FF0000"/>
                </a:solidFill>
                <a:latin typeface="Arial"/>
                <a:cs typeface="Arial"/>
              </a:rPr>
              <a:t>6</a:t>
            </a:r>
            <a:r>
              <a:rPr sz="2000" b="1" spc="-6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000" b="1" spc="-20" dirty="0">
                <a:solidFill>
                  <a:srgbClr val="FF0000"/>
                </a:solidFill>
                <a:latin typeface="Arial"/>
                <a:cs typeface="Arial"/>
              </a:rPr>
              <a:t>июля</a:t>
            </a:r>
            <a:endParaRPr sz="20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000" b="1" dirty="0">
                <a:solidFill>
                  <a:srgbClr val="FF0000"/>
                </a:solidFill>
                <a:latin typeface="Arial"/>
                <a:cs typeface="Arial"/>
              </a:rPr>
              <a:t>2025</a:t>
            </a:r>
            <a:r>
              <a:rPr sz="2000" b="1" spc="-9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000" b="1" spc="-110" dirty="0">
                <a:solidFill>
                  <a:srgbClr val="FF0000"/>
                </a:solidFill>
                <a:latin typeface="Arial"/>
                <a:cs typeface="Arial"/>
              </a:rPr>
              <a:t>г.</a:t>
            </a:r>
            <a:r>
              <a:rPr sz="2000" b="1" spc="-7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>
                <a:solidFill>
                  <a:srgbClr val="001F5F"/>
                </a:solidFill>
              </a:rPr>
              <a:t>до</a:t>
            </a:r>
            <a:r>
              <a:rPr spc="-10" dirty="0">
                <a:solidFill>
                  <a:srgbClr val="001F5F"/>
                </a:solidFill>
              </a:rPr>
              <a:t> </a:t>
            </a:r>
            <a:r>
              <a:rPr spc="-20" dirty="0">
                <a:solidFill>
                  <a:srgbClr val="001F5F"/>
                </a:solidFill>
              </a:rPr>
              <a:t>момента</a:t>
            </a:r>
            <a:r>
              <a:rPr spc="-10" dirty="0">
                <a:solidFill>
                  <a:srgbClr val="001F5F"/>
                </a:solidFill>
              </a:rPr>
              <a:t> заполнения</a:t>
            </a:r>
            <a:r>
              <a:rPr spc="-15" dirty="0">
                <a:solidFill>
                  <a:srgbClr val="001F5F"/>
                </a:solidFill>
              </a:rPr>
              <a:t> </a:t>
            </a:r>
            <a:r>
              <a:rPr spc="-10" dirty="0">
                <a:solidFill>
                  <a:srgbClr val="001F5F"/>
                </a:solidFill>
              </a:rPr>
              <a:t>свободных</a:t>
            </a:r>
            <a:endParaRPr sz="20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0"/>
              </a:spcBef>
            </a:pPr>
            <a:r>
              <a:rPr spc="-20" dirty="0">
                <a:solidFill>
                  <a:srgbClr val="001F5F"/>
                </a:solidFill>
              </a:rPr>
              <a:t>мест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225544" y="179323"/>
            <a:ext cx="5702935" cy="757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64465">
              <a:lnSpc>
                <a:spcPct val="100000"/>
              </a:lnSpc>
              <a:spcBef>
                <a:spcPts val="100"/>
              </a:spcBef>
            </a:pPr>
            <a:r>
              <a:rPr dirty="0"/>
              <a:t>Приказы</a:t>
            </a:r>
            <a:r>
              <a:rPr spc="-75" dirty="0"/>
              <a:t> </a:t>
            </a:r>
            <a:r>
              <a:rPr spc="-10" dirty="0"/>
              <a:t>Минпросвещения</a:t>
            </a:r>
            <a:r>
              <a:rPr spc="-55" dirty="0"/>
              <a:t> </a:t>
            </a:r>
            <a:r>
              <a:rPr spc="-10" dirty="0"/>
              <a:t>России, </a:t>
            </a:r>
            <a:r>
              <a:rPr dirty="0"/>
              <a:t>вступающие</a:t>
            </a:r>
            <a:r>
              <a:rPr spc="-10" dirty="0"/>
              <a:t> </a:t>
            </a:r>
            <a:r>
              <a:rPr dirty="0"/>
              <a:t>в</a:t>
            </a:r>
            <a:r>
              <a:rPr spc="-50" dirty="0"/>
              <a:t> </a:t>
            </a:r>
            <a:r>
              <a:rPr dirty="0"/>
              <a:t>силу</a:t>
            </a:r>
            <a:r>
              <a:rPr spc="-35" dirty="0"/>
              <a:t> </a:t>
            </a:r>
            <a:r>
              <a:rPr dirty="0"/>
              <a:t>с</a:t>
            </a:r>
            <a:r>
              <a:rPr spc="-40" dirty="0"/>
              <a:t> </a:t>
            </a:r>
            <a:r>
              <a:rPr dirty="0"/>
              <a:t>1</a:t>
            </a:r>
            <a:r>
              <a:rPr spc="-60" dirty="0"/>
              <a:t> </a:t>
            </a:r>
            <a:r>
              <a:rPr dirty="0"/>
              <a:t>апреля</a:t>
            </a:r>
            <a:r>
              <a:rPr spc="-45" dirty="0"/>
              <a:t> </a:t>
            </a:r>
            <a:r>
              <a:rPr dirty="0"/>
              <a:t>2025</a:t>
            </a:r>
            <a:r>
              <a:rPr spc="-40" dirty="0"/>
              <a:t> </a:t>
            </a:r>
            <a:r>
              <a:rPr spc="-25" dirty="0"/>
              <a:t>г.</a:t>
            </a:r>
          </a:p>
        </p:txBody>
      </p:sp>
      <p:sp>
        <p:nvSpPr>
          <p:cNvPr id="3" name="object 3"/>
          <p:cNvSpPr/>
          <p:nvPr/>
        </p:nvSpPr>
        <p:spPr>
          <a:xfrm>
            <a:off x="3648455" y="4029455"/>
            <a:ext cx="2254250" cy="2101850"/>
          </a:xfrm>
          <a:custGeom>
            <a:avLst/>
            <a:gdLst/>
            <a:ahLst/>
            <a:cxnLst/>
            <a:rect l="l" t="t" r="r" b="b"/>
            <a:pathLst>
              <a:path w="2254250" h="2101850">
                <a:moveTo>
                  <a:pt x="2118487" y="0"/>
                </a:moveTo>
                <a:lnTo>
                  <a:pt x="135509" y="0"/>
                </a:lnTo>
                <a:lnTo>
                  <a:pt x="92691" y="6911"/>
                </a:lnTo>
                <a:lnTo>
                  <a:pt x="55494" y="26155"/>
                </a:lnTo>
                <a:lnTo>
                  <a:pt x="26155" y="55494"/>
                </a:lnTo>
                <a:lnTo>
                  <a:pt x="6911" y="92691"/>
                </a:lnTo>
                <a:lnTo>
                  <a:pt x="0" y="135509"/>
                </a:lnTo>
                <a:lnTo>
                  <a:pt x="0" y="1966087"/>
                </a:lnTo>
                <a:lnTo>
                  <a:pt x="6911" y="2008918"/>
                </a:lnTo>
                <a:lnTo>
                  <a:pt x="26155" y="2046117"/>
                </a:lnTo>
                <a:lnTo>
                  <a:pt x="55494" y="2075451"/>
                </a:lnTo>
                <a:lnTo>
                  <a:pt x="92691" y="2094687"/>
                </a:lnTo>
                <a:lnTo>
                  <a:pt x="135509" y="2101596"/>
                </a:lnTo>
                <a:lnTo>
                  <a:pt x="2118487" y="2101596"/>
                </a:lnTo>
                <a:lnTo>
                  <a:pt x="2161304" y="2094687"/>
                </a:lnTo>
                <a:lnTo>
                  <a:pt x="2198501" y="2075451"/>
                </a:lnTo>
                <a:lnTo>
                  <a:pt x="2227840" y="2046117"/>
                </a:lnTo>
                <a:lnTo>
                  <a:pt x="2247084" y="2008918"/>
                </a:lnTo>
                <a:lnTo>
                  <a:pt x="2253996" y="1966087"/>
                </a:lnTo>
                <a:lnTo>
                  <a:pt x="2253996" y="135509"/>
                </a:lnTo>
                <a:lnTo>
                  <a:pt x="2247084" y="92691"/>
                </a:lnTo>
                <a:lnTo>
                  <a:pt x="2227840" y="55494"/>
                </a:lnTo>
                <a:lnTo>
                  <a:pt x="2198501" y="26155"/>
                </a:lnTo>
                <a:lnTo>
                  <a:pt x="2161304" y="6911"/>
                </a:lnTo>
                <a:lnTo>
                  <a:pt x="2118487" y="0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3836923" y="4423664"/>
            <a:ext cx="1877060" cy="1306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08915" marR="200025" algn="ctr">
              <a:lnSpc>
                <a:spcPct val="100000"/>
              </a:lnSpc>
              <a:spcBef>
                <a:spcPts val="100"/>
              </a:spcBef>
            </a:pPr>
            <a:r>
              <a:rPr sz="1200" b="1" spc="-10" dirty="0">
                <a:solidFill>
                  <a:srgbClr val="1F4E79"/>
                </a:solidFill>
                <a:latin typeface="Arial"/>
                <a:cs typeface="Arial"/>
              </a:rPr>
              <a:t>Порядок</a:t>
            </a:r>
            <a:r>
              <a:rPr sz="1200" b="1" spc="-30" dirty="0">
                <a:solidFill>
                  <a:srgbClr val="1F4E79"/>
                </a:solidFill>
                <a:latin typeface="Arial"/>
                <a:cs typeface="Arial"/>
              </a:rPr>
              <a:t> </a:t>
            </a:r>
            <a:r>
              <a:rPr sz="1200" b="1" spc="-10" dirty="0">
                <a:solidFill>
                  <a:srgbClr val="1F4E79"/>
                </a:solidFill>
                <a:latin typeface="Arial"/>
                <a:cs typeface="Arial"/>
              </a:rPr>
              <a:t>приема</a:t>
            </a:r>
            <a:r>
              <a:rPr sz="1200" b="1" spc="-40" dirty="0">
                <a:solidFill>
                  <a:srgbClr val="1F4E79"/>
                </a:solidFill>
                <a:latin typeface="Arial"/>
                <a:cs typeface="Arial"/>
              </a:rPr>
              <a:t> </a:t>
            </a:r>
            <a:r>
              <a:rPr sz="1200" b="1" spc="-25" dirty="0">
                <a:solidFill>
                  <a:srgbClr val="1F4E79"/>
                </a:solidFill>
                <a:latin typeface="Arial"/>
                <a:cs typeface="Arial"/>
              </a:rPr>
              <a:t>на </a:t>
            </a:r>
            <a:r>
              <a:rPr sz="1200" b="1" spc="-10" dirty="0">
                <a:solidFill>
                  <a:srgbClr val="1F4E79"/>
                </a:solidFill>
                <a:latin typeface="Arial"/>
                <a:cs typeface="Arial"/>
              </a:rPr>
              <a:t>обучение</a:t>
            </a:r>
            <a:r>
              <a:rPr sz="1200" b="1" spc="-35" dirty="0">
                <a:solidFill>
                  <a:srgbClr val="1F4E79"/>
                </a:solidFill>
                <a:latin typeface="Arial"/>
                <a:cs typeface="Arial"/>
              </a:rPr>
              <a:t> по </a:t>
            </a:r>
            <a:r>
              <a:rPr sz="1200" b="1" spc="-10" dirty="0">
                <a:solidFill>
                  <a:srgbClr val="1F4E79"/>
                </a:solidFill>
                <a:latin typeface="Arial"/>
                <a:cs typeface="Arial"/>
              </a:rPr>
              <a:t>образовательным</a:t>
            </a:r>
            <a:endParaRPr sz="1200">
              <a:latin typeface="Arial"/>
              <a:cs typeface="Arial"/>
            </a:endParaRPr>
          </a:p>
          <a:p>
            <a:pPr marL="12700" marR="5080" algn="ctr">
              <a:lnSpc>
                <a:spcPct val="100000"/>
              </a:lnSpc>
            </a:pPr>
            <a:r>
              <a:rPr sz="1200" b="1" spc="-10" dirty="0">
                <a:solidFill>
                  <a:srgbClr val="1F4E79"/>
                </a:solidFill>
                <a:latin typeface="Arial"/>
                <a:cs typeface="Arial"/>
              </a:rPr>
              <a:t>программам</a:t>
            </a:r>
            <a:r>
              <a:rPr sz="1200" b="1" spc="-45" dirty="0">
                <a:solidFill>
                  <a:srgbClr val="1F4E79"/>
                </a:solidFill>
                <a:latin typeface="Arial"/>
                <a:cs typeface="Arial"/>
              </a:rPr>
              <a:t> </a:t>
            </a:r>
            <a:r>
              <a:rPr sz="1200" b="1" spc="-10" dirty="0">
                <a:solidFill>
                  <a:srgbClr val="1F4E79"/>
                </a:solidFill>
                <a:latin typeface="Arial"/>
                <a:cs typeface="Arial"/>
              </a:rPr>
              <a:t>начального общего,</a:t>
            </a:r>
            <a:r>
              <a:rPr sz="1200" b="1" spc="-40" dirty="0">
                <a:solidFill>
                  <a:srgbClr val="1F4E79"/>
                </a:solidFill>
                <a:latin typeface="Arial"/>
                <a:cs typeface="Arial"/>
              </a:rPr>
              <a:t> </a:t>
            </a:r>
            <a:r>
              <a:rPr sz="1200" b="1" spc="-10" dirty="0">
                <a:solidFill>
                  <a:srgbClr val="1F4E79"/>
                </a:solidFill>
                <a:latin typeface="Arial"/>
                <a:cs typeface="Arial"/>
              </a:rPr>
              <a:t>основного</a:t>
            </a:r>
            <a:endParaRPr sz="1200">
              <a:latin typeface="Arial"/>
              <a:cs typeface="Arial"/>
            </a:endParaRPr>
          </a:p>
          <a:p>
            <a:pPr marL="151130" marR="142875" indent="77470">
              <a:lnSpc>
                <a:spcPct val="100000"/>
              </a:lnSpc>
            </a:pPr>
            <a:r>
              <a:rPr sz="1200" b="1" spc="-10" dirty="0">
                <a:solidFill>
                  <a:srgbClr val="1F4E79"/>
                </a:solidFill>
                <a:latin typeface="Arial"/>
                <a:cs typeface="Arial"/>
              </a:rPr>
              <a:t>общего</a:t>
            </a:r>
            <a:r>
              <a:rPr sz="1200" b="1" spc="-40" dirty="0">
                <a:solidFill>
                  <a:srgbClr val="1F4E79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F4E79"/>
                </a:solidFill>
                <a:latin typeface="Arial"/>
                <a:cs typeface="Arial"/>
              </a:rPr>
              <a:t>и</a:t>
            </a:r>
            <a:r>
              <a:rPr sz="1200" b="1" spc="-15" dirty="0">
                <a:solidFill>
                  <a:srgbClr val="1F4E79"/>
                </a:solidFill>
                <a:latin typeface="Arial"/>
                <a:cs typeface="Arial"/>
              </a:rPr>
              <a:t> </a:t>
            </a:r>
            <a:r>
              <a:rPr sz="1200" b="1" spc="-10" dirty="0">
                <a:solidFill>
                  <a:srgbClr val="1F4E79"/>
                </a:solidFill>
                <a:latin typeface="Arial"/>
                <a:cs typeface="Arial"/>
              </a:rPr>
              <a:t>среднего общего</a:t>
            </a:r>
            <a:r>
              <a:rPr sz="1200" b="1" spc="-45" dirty="0">
                <a:solidFill>
                  <a:srgbClr val="1F4E79"/>
                </a:solidFill>
                <a:latin typeface="Arial"/>
                <a:cs typeface="Arial"/>
              </a:rPr>
              <a:t> </a:t>
            </a:r>
            <a:r>
              <a:rPr sz="1200" b="1" spc="-10" dirty="0">
                <a:solidFill>
                  <a:srgbClr val="1F4E79"/>
                </a:solidFill>
                <a:latin typeface="Arial"/>
                <a:cs typeface="Arial"/>
              </a:rPr>
              <a:t>образования</a:t>
            </a:r>
            <a:endParaRPr sz="12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3648455" y="1482852"/>
            <a:ext cx="2246630" cy="2409825"/>
          </a:xfrm>
          <a:custGeom>
            <a:avLst/>
            <a:gdLst/>
            <a:ahLst/>
            <a:cxnLst/>
            <a:rect l="l" t="t" r="r" b="b"/>
            <a:pathLst>
              <a:path w="2246629" h="2409825">
                <a:moveTo>
                  <a:pt x="2101469" y="0"/>
                </a:moveTo>
                <a:lnTo>
                  <a:pt x="144907" y="0"/>
                </a:lnTo>
                <a:lnTo>
                  <a:pt x="99112" y="7389"/>
                </a:lnTo>
                <a:lnTo>
                  <a:pt x="59335" y="27964"/>
                </a:lnTo>
                <a:lnTo>
                  <a:pt x="27964" y="59335"/>
                </a:lnTo>
                <a:lnTo>
                  <a:pt x="7389" y="99112"/>
                </a:lnTo>
                <a:lnTo>
                  <a:pt x="0" y="144907"/>
                </a:lnTo>
                <a:lnTo>
                  <a:pt x="0" y="2264537"/>
                </a:lnTo>
                <a:lnTo>
                  <a:pt x="7389" y="2310331"/>
                </a:lnTo>
                <a:lnTo>
                  <a:pt x="27964" y="2350108"/>
                </a:lnTo>
                <a:lnTo>
                  <a:pt x="59335" y="2381479"/>
                </a:lnTo>
                <a:lnTo>
                  <a:pt x="99112" y="2402054"/>
                </a:lnTo>
                <a:lnTo>
                  <a:pt x="144907" y="2409444"/>
                </a:lnTo>
                <a:lnTo>
                  <a:pt x="2101469" y="2409444"/>
                </a:lnTo>
                <a:lnTo>
                  <a:pt x="2147263" y="2402054"/>
                </a:lnTo>
                <a:lnTo>
                  <a:pt x="2187040" y="2381479"/>
                </a:lnTo>
                <a:lnTo>
                  <a:pt x="2218411" y="2350108"/>
                </a:lnTo>
                <a:lnTo>
                  <a:pt x="2238986" y="2310331"/>
                </a:lnTo>
                <a:lnTo>
                  <a:pt x="2246376" y="2264537"/>
                </a:lnTo>
                <a:lnTo>
                  <a:pt x="2246376" y="144907"/>
                </a:lnTo>
                <a:lnTo>
                  <a:pt x="2238986" y="99112"/>
                </a:lnTo>
                <a:lnTo>
                  <a:pt x="2218411" y="59335"/>
                </a:lnTo>
                <a:lnTo>
                  <a:pt x="2187040" y="27964"/>
                </a:lnTo>
                <a:lnTo>
                  <a:pt x="2147263" y="7389"/>
                </a:lnTo>
                <a:lnTo>
                  <a:pt x="2101469" y="0"/>
                </a:lnTo>
                <a:close/>
              </a:path>
            </a:pathLst>
          </a:custGeom>
          <a:solidFill>
            <a:srgbClr val="174179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6" name="object 6"/>
          <p:cNvGrpSpPr/>
          <p:nvPr/>
        </p:nvGrpSpPr>
        <p:grpSpPr>
          <a:xfrm>
            <a:off x="9648443" y="1505711"/>
            <a:ext cx="2257425" cy="4640580"/>
            <a:chOff x="9648443" y="1505711"/>
            <a:chExt cx="2257425" cy="4640580"/>
          </a:xfrm>
        </p:grpSpPr>
        <p:sp>
          <p:nvSpPr>
            <p:cNvPr id="7" name="object 7"/>
            <p:cNvSpPr/>
            <p:nvPr/>
          </p:nvSpPr>
          <p:spPr>
            <a:xfrm>
              <a:off x="9648443" y="4012691"/>
              <a:ext cx="2246630" cy="2133600"/>
            </a:xfrm>
            <a:custGeom>
              <a:avLst/>
              <a:gdLst/>
              <a:ahLst/>
              <a:cxnLst/>
              <a:rect l="l" t="t" r="r" b="b"/>
              <a:pathLst>
                <a:path w="2246629" h="2133600">
                  <a:moveTo>
                    <a:pt x="2108834" y="0"/>
                  </a:moveTo>
                  <a:lnTo>
                    <a:pt x="137540" y="0"/>
                  </a:lnTo>
                  <a:lnTo>
                    <a:pt x="94073" y="7013"/>
                  </a:lnTo>
                  <a:lnTo>
                    <a:pt x="56317" y="26541"/>
                  </a:lnTo>
                  <a:lnTo>
                    <a:pt x="26541" y="56317"/>
                  </a:lnTo>
                  <a:lnTo>
                    <a:pt x="7013" y="94073"/>
                  </a:lnTo>
                  <a:lnTo>
                    <a:pt x="0" y="137540"/>
                  </a:lnTo>
                  <a:lnTo>
                    <a:pt x="0" y="1996020"/>
                  </a:lnTo>
                  <a:lnTo>
                    <a:pt x="7013" y="2039507"/>
                  </a:lnTo>
                  <a:lnTo>
                    <a:pt x="26541" y="2077273"/>
                  </a:lnTo>
                  <a:lnTo>
                    <a:pt x="56317" y="2107055"/>
                  </a:lnTo>
                  <a:lnTo>
                    <a:pt x="94073" y="2126586"/>
                  </a:lnTo>
                  <a:lnTo>
                    <a:pt x="137540" y="2133599"/>
                  </a:lnTo>
                  <a:lnTo>
                    <a:pt x="2108834" y="2133599"/>
                  </a:lnTo>
                  <a:lnTo>
                    <a:pt x="2152302" y="2126586"/>
                  </a:lnTo>
                  <a:lnTo>
                    <a:pt x="2190058" y="2107055"/>
                  </a:lnTo>
                  <a:lnTo>
                    <a:pt x="2219834" y="2077273"/>
                  </a:lnTo>
                  <a:lnTo>
                    <a:pt x="2239362" y="2039507"/>
                  </a:lnTo>
                  <a:lnTo>
                    <a:pt x="2246376" y="1996020"/>
                  </a:lnTo>
                  <a:lnTo>
                    <a:pt x="2246376" y="137540"/>
                  </a:lnTo>
                  <a:lnTo>
                    <a:pt x="2239362" y="94073"/>
                  </a:lnTo>
                  <a:lnTo>
                    <a:pt x="2219834" y="56317"/>
                  </a:lnTo>
                  <a:lnTo>
                    <a:pt x="2190058" y="26541"/>
                  </a:lnTo>
                  <a:lnTo>
                    <a:pt x="2152302" y="7013"/>
                  </a:lnTo>
                  <a:lnTo>
                    <a:pt x="2108834" y="0"/>
                  </a:lnTo>
                  <a:close/>
                </a:path>
              </a:pathLst>
            </a:custGeom>
            <a:solidFill>
              <a:srgbClr val="D9D9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9659111" y="1505711"/>
              <a:ext cx="2246630" cy="2506980"/>
            </a:xfrm>
            <a:custGeom>
              <a:avLst/>
              <a:gdLst/>
              <a:ahLst/>
              <a:cxnLst/>
              <a:rect l="l" t="t" r="r" b="b"/>
              <a:pathLst>
                <a:path w="2246629" h="2506979">
                  <a:moveTo>
                    <a:pt x="2101469" y="0"/>
                  </a:moveTo>
                  <a:lnTo>
                    <a:pt x="144907" y="0"/>
                  </a:lnTo>
                  <a:lnTo>
                    <a:pt x="99112" y="7389"/>
                  </a:lnTo>
                  <a:lnTo>
                    <a:pt x="59335" y="27964"/>
                  </a:lnTo>
                  <a:lnTo>
                    <a:pt x="27964" y="59335"/>
                  </a:lnTo>
                  <a:lnTo>
                    <a:pt x="7389" y="99112"/>
                  </a:lnTo>
                  <a:lnTo>
                    <a:pt x="0" y="144907"/>
                  </a:lnTo>
                  <a:lnTo>
                    <a:pt x="0" y="2362073"/>
                  </a:lnTo>
                  <a:lnTo>
                    <a:pt x="7389" y="2407867"/>
                  </a:lnTo>
                  <a:lnTo>
                    <a:pt x="27964" y="2447644"/>
                  </a:lnTo>
                  <a:lnTo>
                    <a:pt x="59335" y="2479015"/>
                  </a:lnTo>
                  <a:lnTo>
                    <a:pt x="99112" y="2499590"/>
                  </a:lnTo>
                  <a:lnTo>
                    <a:pt x="144907" y="2506980"/>
                  </a:lnTo>
                  <a:lnTo>
                    <a:pt x="2101469" y="2506980"/>
                  </a:lnTo>
                  <a:lnTo>
                    <a:pt x="2147263" y="2499590"/>
                  </a:lnTo>
                  <a:lnTo>
                    <a:pt x="2187040" y="2479015"/>
                  </a:lnTo>
                  <a:lnTo>
                    <a:pt x="2218411" y="2447644"/>
                  </a:lnTo>
                  <a:lnTo>
                    <a:pt x="2238986" y="2407867"/>
                  </a:lnTo>
                  <a:lnTo>
                    <a:pt x="2246376" y="2362073"/>
                  </a:lnTo>
                  <a:lnTo>
                    <a:pt x="2246376" y="144907"/>
                  </a:lnTo>
                  <a:lnTo>
                    <a:pt x="2238986" y="99112"/>
                  </a:lnTo>
                  <a:lnTo>
                    <a:pt x="2218411" y="59335"/>
                  </a:lnTo>
                  <a:lnTo>
                    <a:pt x="2187040" y="27964"/>
                  </a:lnTo>
                  <a:lnTo>
                    <a:pt x="2147263" y="7389"/>
                  </a:lnTo>
                  <a:lnTo>
                    <a:pt x="2101469" y="0"/>
                  </a:lnTo>
                  <a:close/>
                </a:path>
              </a:pathLst>
            </a:custGeom>
            <a:solidFill>
              <a:srgbClr val="17417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/>
          <p:nvPr/>
        </p:nvSpPr>
        <p:spPr>
          <a:xfrm>
            <a:off x="3770757" y="1849882"/>
            <a:ext cx="2004060" cy="1671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" algn="ctr">
              <a:lnSpc>
                <a:spcPct val="100000"/>
              </a:lnSpc>
              <a:spcBef>
                <a:spcPts val="100"/>
              </a:spcBef>
            </a:pPr>
            <a:r>
              <a:rPr sz="900" b="1" spc="-10" dirty="0">
                <a:solidFill>
                  <a:srgbClr val="FFFFFF"/>
                </a:solidFill>
                <a:latin typeface="Arial"/>
                <a:cs typeface="Arial"/>
              </a:rPr>
              <a:t>Минпросвещения</a:t>
            </a:r>
            <a:r>
              <a:rPr sz="900" b="1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900" b="1" spc="-10" dirty="0">
                <a:solidFill>
                  <a:srgbClr val="FFFFFF"/>
                </a:solidFill>
                <a:latin typeface="Arial"/>
                <a:cs typeface="Arial"/>
              </a:rPr>
              <a:t>России</a:t>
            </a:r>
            <a:endParaRPr sz="9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sz="900" b="1" dirty="0">
                <a:solidFill>
                  <a:srgbClr val="FFFFFF"/>
                </a:solidFill>
                <a:latin typeface="Arial"/>
                <a:cs typeface="Arial"/>
              </a:rPr>
              <a:t>№</a:t>
            </a:r>
            <a:r>
              <a:rPr sz="900" b="1" spc="-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900" b="1" dirty="0">
                <a:solidFill>
                  <a:srgbClr val="FFFFFF"/>
                </a:solidFill>
                <a:latin typeface="Arial"/>
                <a:cs typeface="Arial"/>
              </a:rPr>
              <a:t>171</a:t>
            </a:r>
            <a:r>
              <a:rPr sz="900" b="1" spc="-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900" b="1" dirty="0">
                <a:solidFill>
                  <a:srgbClr val="FFFFFF"/>
                </a:solidFill>
                <a:latin typeface="Arial"/>
                <a:cs typeface="Arial"/>
              </a:rPr>
              <a:t>от</a:t>
            </a:r>
            <a:r>
              <a:rPr sz="900" b="1" spc="-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900" b="1" dirty="0">
                <a:solidFill>
                  <a:srgbClr val="FFFFFF"/>
                </a:solidFill>
                <a:latin typeface="Arial"/>
                <a:cs typeface="Arial"/>
              </a:rPr>
              <a:t>04</a:t>
            </a:r>
            <a:r>
              <a:rPr sz="900" b="1" spc="-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900" b="1" dirty="0">
                <a:solidFill>
                  <a:srgbClr val="FFFFFF"/>
                </a:solidFill>
                <a:latin typeface="Arial"/>
                <a:cs typeface="Arial"/>
              </a:rPr>
              <a:t>марта</a:t>
            </a:r>
            <a:r>
              <a:rPr sz="900" b="1" spc="-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900" b="1" dirty="0">
                <a:solidFill>
                  <a:srgbClr val="FFFFFF"/>
                </a:solidFill>
                <a:latin typeface="Arial"/>
                <a:cs typeface="Arial"/>
              </a:rPr>
              <a:t>2025</a:t>
            </a:r>
            <a:r>
              <a:rPr sz="900" b="1" spc="-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900" b="1" spc="-25" dirty="0">
                <a:solidFill>
                  <a:srgbClr val="FFFFFF"/>
                </a:solidFill>
                <a:latin typeface="Arial"/>
                <a:cs typeface="Arial"/>
              </a:rPr>
              <a:t>г.</a:t>
            </a:r>
            <a:endParaRPr sz="9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900">
              <a:latin typeface="Arial"/>
              <a:cs typeface="Arial"/>
            </a:endParaRPr>
          </a:p>
          <a:p>
            <a:pPr marL="74930" marR="70485" algn="ctr">
              <a:lnSpc>
                <a:spcPct val="100000"/>
              </a:lnSpc>
            </a:pPr>
            <a:r>
              <a:rPr sz="900" dirty="0">
                <a:solidFill>
                  <a:srgbClr val="FFFFFF"/>
                </a:solidFill>
                <a:latin typeface="Microsoft Sans Serif"/>
                <a:cs typeface="Microsoft Sans Serif"/>
              </a:rPr>
              <a:t>«О</a:t>
            </a:r>
            <a:r>
              <a:rPr sz="900" spc="-10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900" dirty="0">
                <a:solidFill>
                  <a:srgbClr val="FFFFFF"/>
                </a:solidFill>
                <a:latin typeface="Microsoft Sans Serif"/>
                <a:cs typeface="Microsoft Sans Serif"/>
              </a:rPr>
              <a:t>внесении</a:t>
            </a:r>
            <a:r>
              <a:rPr sz="900" spc="-40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900" spc="-10" dirty="0">
                <a:solidFill>
                  <a:srgbClr val="FFFFFF"/>
                </a:solidFill>
                <a:latin typeface="Microsoft Sans Serif"/>
                <a:cs typeface="Microsoft Sans Serif"/>
              </a:rPr>
              <a:t>изменений</a:t>
            </a:r>
            <a:r>
              <a:rPr sz="900" spc="-40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900" dirty="0">
                <a:solidFill>
                  <a:srgbClr val="FFFFFF"/>
                </a:solidFill>
                <a:latin typeface="Microsoft Sans Serif"/>
                <a:cs typeface="Microsoft Sans Serif"/>
              </a:rPr>
              <a:t>в</a:t>
            </a:r>
            <a:r>
              <a:rPr sz="900" spc="-15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900" spc="-10" dirty="0">
                <a:solidFill>
                  <a:srgbClr val="FFFFFF"/>
                </a:solidFill>
                <a:latin typeface="Microsoft Sans Serif"/>
                <a:cs typeface="Microsoft Sans Serif"/>
              </a:rPr>
              <a:t>Порядок приема</a:t>
            </a:r>
            <a:r>
              <a:rPr sz="900" spc="-35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900" dirty="0">
                <a:solidFill>
                  <a:srgbClr val="FFFFFF"/>
                </a:solidFill>
                <a:latin typeface="Microsoft Sans Serif"/>
                <a:cs typeface="Microsoft Sans Serif"/>
              </a:rPr>
              <a:t>на</a:t>
            </a:r>
            <a:r>
              <a:rPr sz="900" spc="10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900" spc="-10" dirty="0">
                <a:solidFill>
                  <a:srgbClr val="FFFFFF"/>
                </a:solidFill>
                <a:latin typeface="Microsoft Sans Serif"/>
                <a:cs typeface="Microsoft Sans Serif"/>
              </a:rPr>
              <a:t>обучение</a:t>
            </a:r>
            <a:r>
              <a:rPr sz="900" spc="-20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900" spc="-25" dirty="0">
                <a:solidFill>
                  <a:srgbClr val="FFFFFF"/>
                </a:solidFill>
                <a:latin typeface="Microsoft Sans Serif"/>
                <a:cs typeface="Microsoft Sans Serif"/>
              </a:rPr>
              <a:t>по </a:t>
            </a:r>
            <a:r>
              <a:rPr sz="900" spc="-10" dirty="0">
                <a:solidFill>
                  <a:srgbClr val="FFFFFF"/>
                </a:solidFill>
                <a:latin typeface="Microsoft Sans Serif"/>
                <a:cs typeface="Microsoft Sans Serif"/>
              </a:rPr>
              <a:t>образовательным</a:t>
            </a:r>
            <a:r>
              <a:rPr sz="900" spc="-25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900" spc="-10" dirty="0">
                <a:solidFill>
                  <a:srgbClr val="FFFFFF"/>
                </a:solidFill>
                <a:latin typeface="Microsoft Sans Serif"/>
                <a:cs typeface="Microsoft Sans Serif"/>
              </a:rPr>
              <a:t>программам начального</a:t>
            </a:r>
            <a:r>
              <a:rPr sz="900" spc="-5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900" spc="-10" dirty="0">
                <a:solidFill>
                  <a:srgbClr val="FFFFFF"/>
                </a:solidFill>
                <a:latin typeface="Microsoft Sans Serif"/>
                <a:cs typeface="Microsoft Sans Serif"/>
              </a:rPr>
              <a:t>общего,</a:t>
            </a:r>
            <a:r>
              <a:rPr sz="900" spc="-5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900" spc="-10" dirty="0">
                <a:solidFill>
                  <a:srgbClr val="FFFFFF"/>
                </a:solidFill>
                <a:latin typeface="Microsoft Sans Serif"/>
                <a:cs typeface="Microsoft Sans Serif"/>
              </a:rPr>
              <a:t>основного</a:t>
            </a:r>
            <a:endParaRPr sz="900">
              <a:latin typeface="Microsoft Sans Serif"/>
              <a:cs typeface="Microsoft Sans Serif"/>
            </a:endParaRPr>
          </a:p>
          <a:p>
            <a:pPr marL="243840" marR="239395" indent="2540" algn="ctr">
              <a:lnSpc>
                <a:spcPct val="100000"/>
              </a:lnSpc>
            </a:pPr>
            <a:r>
              <a:rPr sz="900" spc="-10" dirty="0">
                <a:solidFill>
                  <a:srgbClr val="FFFFFF"/>
                </a:solidFill>
                <a:latin typeface="Microsoft Sans Serif"/>
                <a:cs typeface="Microsoft Sans Serif"/>
              </a:rPr>
              <a:t>общего</a:t>
            </a:r>
            <a:r>
              <a:rPr sz="900" spc="-20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900" dirty="0">
                <a:solidFill>
                  <a:srgbClr val="FFFFFF"/>
                </a:solidFill>
                <a:latin typeface="Microsoft Sans Serif"/>
                <a:cs typeface="Microsoft Sans Serif"/>
              </a:rPr>
              <a:t>и</a:t>
            </a:r>
            <a:r>
              <a:rPr sz="900" spc="15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900" spc="-10" dirty="0">
                <a:solidFill>
                  <a:srgbClr val="FFFFFF"/>
                </a:solidFill>
                <a:latin typeface="Microsoft Sans Serif"/>
                <a:cs typeface="Microsoft Sans Serif"/>
              </a:rPr>
              <a:t>среднего</a:t>
            </a:r>
            <a:r>
              <a:rPr sz="900" spc="-15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900" spc="-10" dirty="0">
                <a:solidFill>
                  <a:srgbClr val="FFFFFF"/>
                </a:solidFill>
                <a:latin typeface="Microsoft Sans Serif"/>
                <a:cs typeface="Microsoft Sans Serif"/>
              </a:rPr>
              <a:t>общего образования,</a:t>
            </a:r>
            <a:r>
              <a:rPr sz="900" spc="-35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900" spc="-10" dirty="0">
                <a:solidFill>
                  <a:srgbClr val="FFFFFF"/>
                </a:solidFill>
                <a:latin typeface="Microsoft Sans Serif"/>
                <a:cs typeface="Microsoft Sans Serif"/>
              </a:rPr>
              <a:t>утвержденный </a:t>
            </a:r>
            <a:r>
              <a:rPr sz="900" spc="-25" dirty="0">
                <a:solidFill>
                  <a:srgbClr val="FFFFFF"/>
                </a:solidFill>
                <a:latin typeface="Microsoft Sans Serif"/>
                <a:cs typeface="Microsoft Sans Serif"/>
              </a:rPr>
              <a:t>приказом</a:t>
            </a:r>
            <a:r>
              <a:rPr sz="900" spc="15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900" spc="-10" dirty="0">
                <a:solidFill>
                  <a:srgbClr val="FFFFFF"/>
                </a:solidFill>
                <a:latin typeface="Microsoft Sans Serif"/>
                <a:cs typeface="Microsoft Sans Serif"/>
              </a:rPr>
              <a:t>Министерства</a:t>
            </a:r>
            <a:endParaRPr sz="900">
              <a:latin typeface="Microsoft Sans Serif"/>
              <a:cs typeface="Microsoft Sans Serif"/>
            </a:endParaRPr>
          </a:p>
          <a:p>
            <a:pPr marL="12700" marR="5080" algn="ctr">
              <a:lnSpc>
                <a:spcPct val="100000"/>
              </a:lnSpc>
            </a:pPr>
            <a:r>
              <a:rPr sz="900" spc="-10" dirty="0">
                <a:solidFill>
                  <a:srgbClr val="FFFFFF"/>
                </a:solidFill>
                <a:latin typeface="Microsoft Sans Serif"/>
                <a:cs typeface="Microsoft Sans Serif"/>
              </a:rPr>
              <a:t>просвещения</a:t>
            </a:r>
            <a:r>
              <a:rPr sz="900" spc="-15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900" spc="-10" dirty="0">
                <a:solidFill>
                  <a:srgbClr val="FFFFFF"/>
                </a:solidFill>
                <a:latin typeface="Microsoft Sans Serif"/>
                <a:cs typeface="Microsoft Sans Serif"/>
              </a:rPr>
              <a:t>Российской</a:t>
            </a:r>
            <a:r>
              <a:rPr sz="900" spc="-15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900" spc="-10" dirty="0">
                <a:solidFill>
                  <a:srgbClr val="FFFFFF"/>
                </a:solidFill>
                <a:latin typeface="Microsoft Sans Serif"/>
                <a:cs typeface="Microsoft Sans Serif"/>
              </a:rPr>
              <a:t>Федерации </a:t>
            </a:r>
            <a:r>
              <a:rPr sz="900" dirty="0">
                <a:solidFill>
                  <a:srgbClr val="FFFFFF"/>
                </a:solidFill>
                <a:latin typeface="Microsoft Sans Serif"/>
                <a:cs typeface="Microsoft Sans Serif"/>
              </a:rPr>
              <a:t>от</a:t>
            </a:r>
            <a:r>
              <a:rPr sz="900" spc="-5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900" dirty="0">
                <a:solidFill>
                  <a:srgbClr val="FFFFFF"/>
                </a:solidFill>
                <a:latin typeface="Microsoft Sans Serif"/>
                <a:cs typeface="Microsoft Sans Serif"/>
              </a:rPr>
              <a:t>2</a:t>
            </a:r>
            <a:r>
              <a:rPr sz="900" spc="-5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900" spc="-10" dirty="0">
                <a:solidFill>
                  <a:srgbClr val="FFFFFF"/>
                </a:solidFill>
                <a:latin typeface="Microsoft Sans Serif"/>
                <a:cs typeface="Microsoft Sans Serif"/>
              </a:rPr>
              <a:t>сентября</a:t>
            </a:r>
            <a:r>
              <a:rPr sz="900" spc="-40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900" dirty="0">
                <a:solidFill>
                  <a:srgbClr val="FFFFFF"/>
                </a:solidFill>
                <a:latin typeface="Microsoft Sans Serif"/>
                <a:cs typeface="Microsoft Sans Serif"/>
              </a:rPr>
              <a:t>2020</a:t>
            </a:r>
            <a:r>
              <a:rPr sz="900" spc="-25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900" dirty="0">
                <a:solidFill>
                  <a:srgbClr val="FFFFFF"/>
                </a:solidFill>
                <a:latin typeface="Microsoft Sans Serif"/>
                <a:cs typeface="Microsoft Sans Serif"/>
              </a:rPr>
              <a:t>г.</a:t>
            </a:r>
            <a:r>
              <a:rPr sz="900" spc="-5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900" spc="60" dirty="0">
                <a:solidFill>
                  <a:srgbClr val="FFFFFF"/>
                </a:solidFill>
                <a:latin typeface="Microsoft Sans Serif"/>
                <a:cs typeface="Microsoft Sans Serif"/>
              </a:rPr>
              <a:t>№</a:t>
            </a:r>
            <a:r>
              <a:rPr sz="900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900" spc="-20" dirty="0">
                <a:solidFill>
                  <a:srgbClr val="FFFFFF"/>
                </a:solidFill>
                <a:latin typeface="Microsoft Sans Serif"/>
                <a:cs typeface="Microsoft Sans Serif"/>
              </a:rPr>
              <a:t>458»</a:t>
            </a:r>
            <a:endParaRPr sz="900">
              <a:latin typeface="Microsoft Sans Serif"/>
              <a:cs typeface="Microsoft Sans Serif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9742423" y="1823973"/>
            <a:ext cx="2152650" cy="1671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905" algn="ctr">
              <a:lnSpc>
                <a:spcPct val="100000"/>
              </a:lnSpc>
              <a:spcBef>
                <a:spcPts val="100"/>
              </a:spcBef>
            </a:pPr>
            <a:r>
              <a:rPr sz="900" b="1" spc="-10" dirty="0">
                <a:solidFill>
                  <a:srgbClr val="FFFFFF"/>
                </a:solidFill>
                <a:latin typeface="Arial"/>
                <a:cs typeface="Arial"/>
              </a:rPr>
              <a:t>Минпросвещения</a:t>
            </a:r>
            <a:r>
              <a:rPr sz="900" b="1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900" b="1" spc="-10" dirty="0">
                <a:solidFill>
                  <a:srgbClr val="FFFFFF"/>
                </a:solidFill>
                <a:latin typeface="Arial"/>
                <a:cs typeface="Arial"/>
              </a:rPr>
              <a:t>России</a:t>
            </a:r>
            <a:endParaRPr sz="900">
              <a:latin typeface="Arial"/>
              <a:cs typeface="Arial"/>
            </a:endParaRPr>
          </a:p>
          <a:p>
            <a:pPr marL="635" algn="ctr">
              <a:lnSpc>
                <a:spcPct val="100000"/>
              </a:lnSpc>
            </a:pPr>
            <a:r>
              <a:rPr sz="900" b="1" dirty="0">
                <a:solidFill>
                  <a:srgbClr val="FFFFFF"/>
                </a:solidFill>
                <a:latin typeface="Arial"/>
                <a:cs typeface="Arial"/>
              </a:rPr>
              <a:t>№</a:t>
            </a:r>
            <a:r>
              <a:rPr sz="900" b="1" spc="-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900" b="1" dirty="0">
                <a:solidFill>
                  <a:srgbClr val="FFFFFF"/>
                </a:solidFill>
                <a:latin typeface="Arial"/>
                <a:cs typeface="Arial"/>
              </a:rPr>
              <a:t>170</a:t>
            </a:r>
            <a:r>
              <a:rPr sz="900" b="1" spc="2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900" b="1" dirty="0">
                <a:solidFill>
                  <a:srgbClr val="FFFFFF"/>
                </a:solidFill>
                <a:latin typeface="Arial"/>
                <a:cs typeface="Arial"/>
              </a:rPr>
              <a:t>от</a:t>
            </a:r>
            <a:r>
              <a:rPr sz="900" b="1" spc="-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900" b="1" dirty="0">
                <a:solidFill>
                  <a:srgbClr val="FFFFFF"/>
                </a:solidFill>
                <a:latin typeface="Arial"/>
                <a:cs typeface="Arial"/>
              </a:rPr>
              <a:t>04</a:t>
            </a:r>
            <a:r>
              <a:rPr sz="900" b="1" spc="-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900" b="1" dirty="0">
                <a:solidFill>
                  <a:srgbClr val="FFFFFF"/>
                </a:solidFill>
                <a:latin typeface="Arial"/>
                <a:cs typeface="Arial"/>
              </a:rPr>
              <a:t>марта</a:t>
            </a:r>
            <a:r>
              <a:rPr sz="900" b="1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900" b="1" dirty="0">
                <a:solidFill>
                  <a:srgbClr val="FFFFFF"/>
                </a:solidFill>
                <a:latin typeface="Arial"/>
                <a:cs typeface="Arial"/>
              </a:rPr>
              <a:t>2025</a:t>
            </a:r>
            <a:r>
              <a:rPr sz="900" b="1" spc="-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900" b="1" spc="-25" dirty="0">
                <a:solidFill>
                  <a:srgbClr val="FFFFFF"/>
                </a:solidFill>
                <a:latin typeface="Arial"/>
                <a:cs typeface="Arial"/>
              </a:rPr>
              <a:t>г.</a:t>
            </a:r>
            <a:endParaRPr sz="9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900">
              <a:latin typeface="Arial"/>
              <a:cs typeface="Arial"/>
            </a:endParaRPr>
          </a:p>
          <a:p>
            <a:pPr marL="12700" marR="5080" indent="1270" algn="ctr">
              <a:lnSpc>
                <a:spcPct val="100000"/>
              </a:lnSpc>
            </a:pPr>
            <a:r>
              <a:rPr sz="900" dirty="0">
                <a:solidFill>
                  <a:srgbClr val="FFFFFF"/>
                </a:solidFill>
                <a:latin typeface="Microsoft Sans Serif"/>
                <a:cs typeface="Microsoft Sans Serif"/>
              </a:rPr>
              <a:t>«Об</a:t>
            </a:r>
            <a:r>
              <a:rPr sz="900" spc="5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900" spc="-10" dirty="0">
                <a:solidFill>
                  <a:srgbClr val="FFFFFF"/>
                </a:solidFill>
                <a:latin typeface="Microsoft Sans Serif"/>
                <a:cs typeface="Microsoft Sans Serif"/>
              </a:rPr>
              <a:t>утверждении</a:t>
            </a:r>
            <a:r>
              <a:rPr sz="900" spc="-20" dirty="0">
                <a:solidFill>
                  <a:srgbClr val="FFFFFF"/>
                </a:solidFill>
                <a:latin typeface="Microsoft Sans Serif"/>
                <a:cs typeface="Microsoft Sans Serif"/>
              </a:rPr>
              <a:t> Порядка</a:t>
            </a:r>
            <a:r>
              <a:rPr sz="900" spc="-30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900" spc="-10" dirty="0">
                <a:solidFill>
                  <a:srgbClr val="FFFFFF"/>
                </a:solidFill>
                <a:latin typeface="Microsoft Sans Serif"/>
                <a:cs typeface="Microsoft Sans Serif"/>
              </a:rPr>
              <a:t>проведения</a:t>
            </a:r>
            <a:r>
              <a:rPr sz="900" spc="500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900" dirty="0">
                <a:solidFill>
                  <a:srgbClr val="FFFFFF"/>
                </a:solidFill>
                <a:latin typeface="Microsoft Sans Serif"/>
                <a:cs typeface="Microsoft Sans Serif"/>
              </a:rPr>
              <a:t>в</a:t>
            </a:r>
            <a:r>
              <a:rPr sz="900" spc="15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900" spc="-10" dirty="0">
                <a:solidFill>
                  <a:srgbClr val="FFFFFF"/>
                </a:solidFill>
                <a:latin typeface="Microsoft Sans Serif"/>
                <a:cs typeface="Microsoft Sans Serif"/>
              </a:rPr>
              <a:t>государственной</a:t>
            </a:r>
            <a:r>
              <a:rPr sz="900" spc="-35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900" dirty="0">
                <a:solidFill>
                  <a:srgbClr val="FFFFFF"/>
                </a:solidFill>
                <a:latin typeface="Microsoft Sans Serif"/>
                <a:cs typeface="Microsoft Sans Serif"/>
              </a:rPr>
              <a:t>или</a:t>
            </a:r>
            <a:r>
              <a:rPr sz="900" spc="5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900" spc="-10" dirty="0">
                <a:solidFill>
                  <a:srgbClr val="FFFFFF"/>
                </a:solidFill>
                <a:latin typeface="Microsoft Sans Serif"/>
                <a:cs typeface="Microsoft Sans Serif"/>
              </a:rPr>
              <a:t>муниципальной общеобразовательной организации тестирования </a:t>
            </a:r>
            <a:r>
              <a:rPr sz="900" dirty="0">
                <a:solidFill>
                  <a:srgbClr val="FFFFFF"/>
                </a:solidFill>
                <a:latin typeface="Microsoft Sans Serif"/>
                <a:cs typeface="Microsoft Sans Serif"/>
              </a:rPr>
              <a:t>на</a:t>
            </a:r>
            <a:r>
              <a:rPr sz="900" spc="15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900" spc="-10" dirty="0">
                <a:solidFill>
                  <a:srgbClr val="FFFFFF"/>
                </a:solidFill>
                <a:latin typeface="Microsoft Sans Serif"/>
                <a:cs typeface="Microsoft Sans Serif"/>
              </a:rPr>
              <a:t>знание</a:t>
            </a:r>
            <a:r>
              <a:rPr sz="900" spc="10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900" spc="-20" dirty="0">
                <a:solidFill>
                  <a:srgbClr val="FFFFFF"/>
                </a:solidFill>
                <a:latin typeface="Microsoft Sans Serif"/>
                <a:cs typeface="Microsoft Sans Serif"/>
              </a:rPr>
              <a:t>русского</a:t>
            </a:r>
            <a:r>
              <a:rPr sz="900" spc="-15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900" spc="-10" dirty="0">
                <a:solidFill>
                  <a:srgbClr val="FFFFFF"/>
                </a:solidFill>
                <a:latin typeface="Microsoft Sans Serif"/>
                <a:cs typeface="Microsoft Sans Serif"/>
              </a:rPr>
              <a:t>языка, достаточное</a:t>
            </a:r>
            <a:r>
              <a:rPr sz="900" spc="-15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900" dirty="0">
                <a:solidFill>
                  <a:srgbClr val="FFFFFF"/>
                </a:solidFill>
                <a:latin typeface="Microsoft Sans Serif"/>
                <a:cs typeface="Microsoft Sans Serif"/>
              </a:rPr>
              <a:t>для</a:t>
            </a:r>
            <a:r>
              <a:rPr sz="900" spc="25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900" spc="-10" dirty="0">
                <a:solidFill>
                  <a:srgbClr val="FFFFFF"/>
                </a:solidFill>
                <a:latin typeface="Microsoft Sans Serif"/>
                <a:cs typeface="Microsoft Sans Serif"/>
              </a:rPr>
              <a:t>освоения образовательных</a:t>
            </a:r>
            <a:r>
              <a:rPr sz="900" spc="-15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900" spc="-20" dirty="0">
                <a:solidFill>
                  <a:srgbClr val="FFFFFF"/>
                </a:solidFill>
                <a:latin typeface="Microsoft Sans Serif"/>
                <a:cs typeface="Microsoft Sans Serif"/>
              </a:rPr>
              <a:t>программ</a:t>
            </a:r>
            <a:r>
              <a:rPr sz="900" spc="-15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900" spc="-10" dirty="0">
                <a:solidFill>
                  <a:srgbClr val="FFFFFF"/>
                </a:solidFill>
                <a:latin typeface="Microsoft Sans Serif"/>
                <a:cs typeface="Microsoft Sans Serif"/>
              </a:rPr>
              <a:t>начального общего,</a:t>
            </a:r>
            <a:r>
              <a:rPr sz="900" spc="-15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900" spc="-10" dirty="0">
                <a:solidFill>
                  <a:srgbClr val="FFFFFF"/>
                </a:solidFill>
                <a:latin typeface="Microsoft Sans Serif"/>
                <a:cs typeface="Microsoft Sans Serif"/>
              </a:rPr>
              <a:t>основного</a:t>
            </a:r>
            <a:r>
              <a:rPr sz="900" spc="-25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900" spc="-10" dirty="0">
                <a:solidFill>
                  <a:srgbClr val="FFFFFF"/>
                </a:solidFill>
                <a:latin typeface="Microsoft Sans Serif"/>
                <a:cs typeface="Microsoft Sans Serif"/>
              </a:rPr>
              <a:t>общего</a:t>
            </a:r>
            <a:r>
              <a:rPr sz="900" spc="-15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900" dirty="0">
                <a:solidFill>
                  <a:srgbClr val="FFFFFF"/>
                </a:solidFill>
                <a:latin typeface="Microsoft Sans Serif"/>
                <a:cs typeface="Microsoft Sans Serif"/>
              </a:rPr>
              <a:t>и</a:t>
            </a:r>
            <a:r>
              <a:rPr sz="900" spc="10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900" spc="-10" dirty="0">
                <a:solidFill>
                  <a:srgbClr val="FFFFFF"/>
                </a:solidFill>
                <a:latin typeface="Microsoft Sans Serif"/>
                <a:cs typeface="Microsoft Sans Serif"/>
              </a:rPr>
              <a:t>среднего общего</a:t>
            </a:r>
            <a:r>
              <a:rPr sz="900" spc="-20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900" spc="-10" dirty="0">
                <a:solidFill>
                  <a:srgbClr val="FFFFFF"/>
                </a:solidFill>
                <a:latin typeface="Microsoft Sans Serif"/>
                <a:cs typeface="Microsoft Sans Serif"/>
              </a:rPr>
              <a:t>образования,</a:t>
            </a:r>
            <a:r>
              <a:rPr sz="900" spc="-30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900" spc="-10" dirty="0">
                <a:solidFill>
                  <a:srgbClr val="FFFFFF"/>
                </a:solidFill>
                <a:latin typeface="Microsoft Sans Serif"/>
                <a:cs typeface="Microsoft Sans Serif"/>
              </a:rPr>
              <a:t>иностранных </a:t>
            </a:r>
            <a:r>
              <a:rPr sz="900" spc="-20" dirty="0">
                <a:solidFill>
                  <a:srgbClr val="FFFFFF"/>
                </a:solidFill>
                <a:latin typeface="Microsoft Sans Serif"/>
                <a:cs typeface="Microsoft Sans Serif"/>
              </a:rPr>
              <a:t>граждан</a:t>
            </a:r>
            <a:r>
              <a:rPr sz="900" spc="-25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900" dirty="0">
                <a:solidFill>
                  <a:srgbClr val="FFFFFF"/>
                </a:solidFill>
                <a:latin typeface="Microsoft Sans Serif"/>
                <a:cs typeface="Microsoft Sans Serif"/>
              </a:rPr>
              <a:t>и</a:t>
            </a:r>
            <a:r>
              <a:rPr sz="900" spc="10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900" dirty="0">
                <a:solidFill>
                  <a:srgbClr val="FFFFFF"/>
                </a:solidFill>
                <a:latin typeface="Microsoft Sans Serif"/>
                <a:cs typeface="Microsoft Sans Serif"/>
              </a:rPr>
              <a:t>лиц</a:t>
            </a:r>
            <a:r>
              <a:rPr sz="900" spc="-20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900" spc="-10" dirty="0">
                <a:solidFill>
                  <a:srgbClr val="FFFFFF"/>
                </a:solidFill>
                <a:latin typeface="Microsoft Sans Serif"/>
                <a:cs typeface="Microsoft Sans Serif"/>
              </a:rPr>
              <a:t>без</a:t>
            </a:r>
            <a:r>
              <a:rPr sz="900" spc="-5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900" spc="-10" dirty="0">
                <a:solidFill>
                  <a:srgbClr val="FFFFFF"/>
                </a:solidFill>
                <a:latin typeface="Microsoft Sans Serif"/>
                <a:cs typeface="Microsoft Sans Serif"/>
              </a:rPr>
              <a:t>гражданства»</a:t>
            </a:r>
            <a:endParaRPr sz="900">
              <a:latin typeface="Microsoft Sans Serif"/>
              <a:cs typeface="Microsoft Sans Serif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9805796" y="4110609"/>
            <a:ext cx="1991995" cy="18542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74320" marR="268605" indent="1270" algn="ctr">
              <a:lnSpc>
                <a:spcPct val="100000"/>
              </a:lnSpc>
              <a:spcBef>
                <a:spcPts val="95"/>
              </a:spcBef>
            </a:pPr>
            <a:r>
              <a:rPr sz="1000" b="1" spc="-10" dirty="0">
                <a:solidFill>
                  <a:srgbClr val="1F4E79"/>
                </a:solidFill>
                <a:latin typeface="Arial"/>
                <a:cs typeface="Arial"/>
              </a:rPr>
              <a:t>Порядок</a:t>
            </a:r>
            <a:r>
              <a:rPr sz="1000" b="1" spc="10" dirty="0">
                <a:solidFill>
                  <a:srgbClr val="1F4E79"/>
                </a:solidFill>
                <a:latin typeface="Arial"/>
                <a:cs typeface="Arial"/>
              </a:rPr>
              <a:t> </a:t>
            </a:r>
            <a:r>
              <a:rPr sz="1000" b="1" spc="-10" dirty="0">
                <a:solidFill>
                  <a:srgbClr val="1F4E79"/>
                </a:solidFill>
                <a:latin typeface="Arial"/>
                <a:cs typeface="Arial"/>
              </a:rPr>
              <a:t>проведения</a:t>
            </a:r>
            <a:r>
              <a:rPr sz="1000" b="1" spc="-20" dirty="0">
                <a:solidFill>
                  <a:srgbClr val="1F4E79"/>
                </a:solidFill>
                <a:latin typeface="Arial"/>
                <a:cs typeface="Arial"/>
              </a:rPr>
              <a:t> </a:t>
            </a:r>
            <a:r>
              <a:rPr sz="1000" b="1" spc="-50" dirty="0">
                <a:solidFill>
                  <a:srgbClr val="1F4E79"/>
                </a:solidFill>
                <a:latin typeface="Arial"/>
                <a:cs typeface="Arial"/>
              </a:rPr>
              <a:t>в </a:t>
            </a:r>
            <a:r>
              <a:rPr sz="1000" b="1" spc="-10" dirty="0">
                <a:solidFill>
                  <a:srgbClr val="1F4E79"/>
                </a:solidFill>
                <a:latin typeface="Arial"/>
                <a:cs typeface="Arial"/>
              </a:rPr>
              <a:t>государственной</a:t>
            </a:r>
            <a:r>
              <a:rPr sz="1000" b="1" spc="-5" dirty="0">
                <a:solidFill>
                  <a:srgbClr val="1F4E79"/>
                </a:solidFill>
                <a:latin typeface="Arial"/>
                <a:cs typeface="Arial"/>
              </a:rPr>
              <a:t> </a:t>
            </a:r>
            <a:r>
              <a:rPr sz="1000" b="1" spc="-25" dirty="0">
                <a:solidFill>
                  <a:srgbClr val="1F4E79"/>
                </a:solidFill>
                <a:latin typeface="Arial"/>
                <a:cs typeface="Arial"/>
              </a:rPr>
              <a:t>или </a:t>
            </a:r>
            <a:r>
              <a:rPr sz="1000" b="1" spc="-10" dirty="0">
                <a:solidFill>
                  <a:srgbClr val="1F4E79"/>
                </a:solidFill>
                <a:latin typeface="Arial"/>
                <a:cs typeface="Arial"/>
              </a:rPr>
              <a:t>муниципальной общеобразовательной</a:t>
            </a:r>
            <a:endParaRPr sz="1000">
              <a:latin typeface="Arial"/>
              <a:cs typeface="Arial"/>
            </a:endParaRPr>
          </a:p>
          <a:p>
            <a:pPr marL="59690" marR="52705" algn="ctr">
              <a:lnSpc>
                <a:spcPct val="100000"/>
              </a:lnSpc>
            </a:pPr>
            <a:r>
              <a:rPr sz="1000" b="1" spc="-10" dirty="0">
                <a:solidFill>
                  <a:srgbClr val="1F4E79"/>
                </a:solidFill>
                <a:latin typeface="Arial"/>
                <a:cs typeface="Arial"/>
              </a:rPr>
              <a:t>организации</a:t>
            </a:r>
            <a:r>
              <a:rPr sz="1000" b="1" spc="-20" dirty="0">
                <a:solidFill>
                  <a:srgbClr val="1F4E79"/>
                </a:solidFill>
                <a:latin typeface="Arial"/>
                <a:cs typeface="Arial"/>
              </a:rPr>
              <a:t> </a:t>
            </a:r>
            <a:r>
              <a:rPr sz="1000" b="1" spc="-10" dirty="0">
                <a:solidFill>
                  <a:srgbClr val="1F4E79"/>
                </a:solidFill>
                <a:latin typeface="Arial"/>
                <a:cs typeface="Arial"/>
              </a:rPr>
              <a:t>тестирования</a:t>
            </a:r>
            <a:r>
              <a:rPr sz="1000" b="1" spc="-5" dirty="0">
                <a:solidFill>
                  <a:srgbClr val="1F4E79"/>
                </a:solidFill>
                <a:latin typeface="Arial"/>
                <a:cs typeface="Arial"/>
              </a:rPr>
              <a:t> </a:t>
            </a:r>
            <a:r>
              <a:rPr sz="1000" b="1" spc="-25" dirty="0">
                <a:solidFill>
                  <a:srgbClr val="1F4E79"/>
                </a:solidFill>
                <a:latin typeface="Arial"/>
                <a:cs typeface="Arial"/>
              </a:rPr>
              <a:t>на </a:t>
            </a:r>
            <a:r>
              <a:rPr sz="1000" b="1" spc="-10" dirty="0">
                <a:solidFill>
                  <a:srgbClr val="1F4E79"/>
                </a:solidFill>
                <a:latin typeface="Arial"/>
                <a:cs typeface="Arial"/>
              </a:rPr>
              <a:t>знание</a:t>
            </a:r>
            <a:r>
              <a:rPr sz="1000" b="1" spc="-15" dirty="0">
                <a:solidFill>
                  <a:srgbClr val="1F4E79"/>
                </a:solidFill>
                <a:latin typeface="Arial"/>
                <a:cs typeface="Arial"/>
              </a:rPr>
              <a:t> </a:t>
            </a:r>
            <a:r>
              <a:rPr sz="1000" b="1" spc="-10" dirty="0">
                <a:solidFill>
                  <a:srgbClr val="1F4E79"/>
                </a:solidFill>
                <a:latin typeface="Arial"/>
                <a:cs typeface="Arial"/>
              </a:rPr>
              <a:t>русского</a:t>
            </a:r>
            <a:r>
              <a:rPr sz="1000" b="1" spc="-20" dirty="0">
                <a:solidFill>
                  <a:srgbClr val="1F4E79"/>
                </a:solidFill>
                <a:latin typeface="Arial"/>
                <a:cs typeface="Arial"/>
              </a:rPr>
              <a:t> </a:t>
            </a:r>
            <a:r>
              <a:rPr sz="1000" b="1" spc="-10" dirty="0">
                <a:solidFill>
                  <a:srgbClr val="1F4E79"/>
                </a:solidFill>
                <a:latin typeface="Arial"/>
                <a:cs typeface="Arial"/>
              </a:rPr>
              <a:t>языка,</a:t>
            </a:r>
            <a:endParaRPr sz="1000">
              <a:latin typeface="Arial"/>
              <a:cs typeface="Arial"/>
            </a:endParaRPr>
          </a:p>
          <a:p>
            <a:pPr marL="19685" marR="13970" indent="-1270" algn="ctr">
              <a:lnSpc>
                <a:spcPct val="100000"/>
              </a:lnSpc>
            </a:pPr>
            <a:r>
              <a:rPr sz="1000" b="1" spc="-10" dirty="0">
                <a:solidFill>
                  <a:srgbClr val="1F4E79"/>
                </a:solidFill>
                <a:latin typeface="Arial"/>
                <a:cs typeface="Arial"/>
              </a:rPr>
              <a:t>достаточное</a:t>
            </a:r>
            <a:r>
              <a:rPr sz="1000" b="1" spc="-40" dirty="0">
                <a:solidFill>
                  <a:srgbClr val="1F4E79"/>
                </a:solidFill>
                <a:latin typeface="Arial"/>
                <a:cs typeface="Arial"/>
              </a:rPr>
              <a:t> </a:t>
            </a:r>
            <a:r>
              <a:rPr sz="1000" b="1" dirty="0">
                <a:solidFill>
                  <a:srgbClr val="1F4E79"/>
                </a:solidFill>
                <a:latin typeface="Arial"/>
                <a:cs typeface="Arial"/>
              </a:rPr>
              <a:t>для </a:t>
            </a:r>
            <a:r>
              <a:rPr sz="1000" b="1" spc="-10" dirty="0">
                <a:solidFill>
                  <a:srgbClr val="1F4E79"/>
                </a:solidFill>
                <a:latin typeface="Arial"/>
                <a:cs typeface="Arial"/>
              </a:rPr>
              <a:t>освоения образовательных</a:t>
            </a:r>
            <a:r>
              <a:rPr sz="1000" b="1" spc="-15" dirty="0">
                <a:solidFill>
                  <a:srgbClr val="1F4E79"/>
                </a:solidFill>
                <a:latin typeface="Arial"/>
                <a:cs typeface="Arial"/>
              </a:rPr>
              <a:t> </a:t>
            </a:r>
            <a:r>
              <a:rPr sz="1000" b="1" spc="-10" dirty="0">
                <a:solidFill>
                  <a:srgbClr val="1F4E79"/>
                </a:solidFill>
                <a:latin typeface="Arial"/>
                <a:cs typeface="Arial"/>
              </a:rPr>
              <a:t>программ начального</a:t>
            </a:r>
            <a:r>
              <a:rPr sz="1000" b="1" spc="-15" dirty="0">
                <a:solidFill>
                  <a:srgbClr val="1F4E79"/>
                </a:solidFill>
                <a:latin typeface="Arial"/>
                <a:cs typeface="Arial"/>
              </a:rPr>
              <a:t> </a:t>
            </a:r>
            <a:r>
              <a:rPr sz="1000" b="1" spc="-10" dirty="0">
                <a:solidFill>
                  <a:srgbClr val="1F4E79"/>
                </a:solidFill>
                <a:latin typeface="Arial"/>
                <a:cs typeface="Arial"/>
              </a:rPr>
              <a:t>общего, основного </a:t>
            </a:r>
            <a:r>
              <a:rPr sz="1000" b="1" dirty="0">
                <a:solidFill>
                  <a:srgbClr val="1F4E79"/>
                </a:solidFill>
                <a:latin typeface="Arial"/>
                <a:cs typeface="Arial"/>
              </a:rPr>
              <a:t>общего</a:t>
            </a:r>
            <a:r>
              <a:rPr sz="1000" b="1" spc="-35" dirty="0">
                <a:solidFill>
                  <a:srgbClr val="1F4E79"/>
                </a:solidFill>
                <a:latin typeface="Arial"/>
                <a:cs typeface="Arial"/>
              </a:rPr>
              <a:t> </a:t>
            </a:r>
            <a:r>
              <a:rPr sz="1000" b="1" dirty="0">
                <a:solidFill>
                  <a:srgbClr val="1F4E79"/>
                </a:solidFill>
                <a:latin typeface="Arial"/>
                <a:cs typeface="Arial"/>
              </a:rPr>
              <a:t>и</a:t>
            </a:r>
            <a:r>
              <a:rPr sz="1000" b="1" spc="-20" dirty="0">
                <a:solidFill>
                  <a:srgbClr val="1F4E79"/>
                </a:solidFill>
                <a:latin typeface="Arial"/>
                <a:cs typeface="Arial"/>
              </a:rPr>
              <a:t> </a:t>
            </a:r>
            <a:r>
              <a:rPr sz="1000" b="1" spc="-10" dirty="0">
                <a:solidFill>
                  <a:srgbClr val="1F4E79"/>
                </a:solidFill>
                <a:latin typeface="Arial"/>
                <a:cs typeface="Arial"/>
              </a:rPr>
              <a:t>среднего</a:t>
            </a:r>
            <a:r>
              <a:rPr sz="1000" b="1" spc="-45" dirty="0">
                <a:solidFill>
                  <a:srgbClr val="1F4E79"/>
                </a:solidFill>
                <a:latin typeface="Arial"/>
                <a:cs typeface="Arial"/>
              </a:rPr>
              <a:t> </a:t>
            </a:r>
            <a:r>
              <a:rPr sz="1000" b="1" spc="-10" dirty="0">
                <a:solidFill>
                  <a:srgbClr val="1F4E79"/>
                </a:solidFill>
                <a:latin typeface="Arial"/>
                <a:cs typeface="Arial"/>
              </a:rPr>
              <a:t>общего образования,</a:t>
            </a:r>
            <a:r>
              <a:rPr sz="1000" b="1" spc="-20" dirty="0">
                <a:solidFill>
                  <a:srgbClr val="1F4E79"/>
                </a:solidFill>
                <a:latin typeface="Arial"/>
                <a:cs typeface="Arial"/>
              </a:rPr>
              <a:t> </a:t>
            </a:r>
            <a:r>
              <a:rPr sz="1000" b="1" spc="-10" dirty="0">
                <a:solidFill>
                  <a:srgbClr val="1F4E79"/>
                </a:solidFill>
                <a:latin typeface="Arial"/>
                <a:cs typeface="Arial"/>
              </a:rPr>
              <a:t>иностранных</a:t>
            </a:r>
            <a:endParaRPr sz="10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sz="1000" b="1" spc="-10" dirty="0">
                <a:solidFill>
                  <a:srgbClr val="1F4E79"/>
                </a:solidFill>
                <a:latin typeface="Arial"/>
                <a:cs typeface="Arial"/>
              </a:rPr>
              <a:t>граждан</a:t>
            </a:r>
            <a:r>
              <a:rPr sz="1000" b="1" spc="-60" dirty="0">
                <a:solidFill>
                  <a:srgbClr val="1F4E79"/>
                </a:solidFill>
                <a:latin typeface="Arial"/>
                <a:cs typeface="Arial"/>
              </a:rPr>
              <a:t> </a:t>
            </a:r>
            <a:r>
              <a:rPr sz="1000" b="1" dirty="0">
                <a:solidFill>
                  <a:srgbClr val="1F4E79"/>
                </a:solidFill>
                <a:latin typeface="Arial"/>
                <a:cs typeface="Arial"/>
              </a:rPr>
              <a:t>и</a:t>
            </a:r>
            <a:r>
              <a:rPr sz="1000" b="1" spc="-15" dirty="0">
                <a:solidFill>
                  <a:srgbClr val="1F4E79"/>
                </a:solidFill>
                <a:latin typeface="Arial"/>
                <a:cs typeface="Arial"/>
              </a:rPr>
              <a:t> </a:t>
            </a:r>
            <a:r>
              <a:rPr sz="1000" b="1" dirty="0">
                <a:solidFill>
                  <a:srgbClr val="1F4E79"/>
                </a:solidFill>
                <a:latin typeface="Arial"/>
                <a:cs typeface="Arial"/>
              </a:rPr>
              <a:t>лиц</a:t>
            </a:r>
            <a:r>
              <a:rPr sz="1000" b="1" spc="-15" dirty="0">
                <a:solidFill>
                  <a:srgbClr val="1F4E79"/>
                </a:solidFill>
                <a:latin typeface="Arial"/>
                <a:cs typeface="Arial"/>
              </a:rPr>
              <a:t> </a:t>
            </a:r>
            <a:r>
              <a:rPr sz="1000" b="1" dirty="0">
                <a:solidFill>
                  <a:srgbClr val="1F4E79"/>
                </a:solidFill>
                <a:latin typeface="Arial"/>
                <a:cs typeface="Arial"/>
              </a:rPr>
              <a:t>без</a:t>
            </a:r>
            <a:r>
              <a:rPr sz="1000" b="1" spc="-20" dirty="0">
                <a:solidFill>
                  <a:srgbClr val="1F4E79"/>
                </a:solidFill>
                <a:latin typeface="Arial"/>
                <a:cs typeface="Arial"/>
              </a:rPr>
              <a:t> </a:t>
            </a:r>
            <a:r>
              <a:rPr sz="1000" b="1" spc="-10" dirty="0">
                <a:solidFill>
                  <a:srgbClr val="1F4E79"/>
                </a:solidFill>
                <a:latin typeface="Arial"/>
                <a:cs typeface="Arial"/>
              </a:rPr>
              <a:t>гражданства</a:t>
            </a:r>
            <a:endParaRPr sz="1000">
              <a:latin typeface="Arial"/>
              <a:cs typeface="Arial"/>
            </a:endParaRPr>
          </a:p>
        </p:txBody>
      </p:sp>
      <p:pic>
        <p:nvPicPr>
          <p:cNvPr id="12" name="object 1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95071" y="1426463"/>
            <a:ext cx="3355847" cy="4719828"/>
          </a:xfrm>
          <a:prstGeom prst="rect">
            <a:avLst/>
          </a:prstGeom>
        </p:spPr>
      </p:pic>
      <p:pic>
        <p:nvPicPr>
          <p:cNvPr id="13" name="object 1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230111" y="1537716"/>
            <a:ext cx="3262884" cy="4608576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13783" y="114547"/>
            <a:ext cx="6360795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ru-RU" dirty="0"/>
              <a:t>ПРИКАЗ № 171 от 04 марта 2025г. ПОРЯДОК ПРИЕМА НА ОБУЧЕНИЕ</a:t>
            </a:r>
            <a:endParaRPr spc="-10" dirty="0"/>
          </a:p>
        </p:txBody>
      </p:sp>
      <p:sp>
        <p:nvSpPr>
          <p:cNvPr id="3" name="object 3"/>
          <p:cNvSpPr txBox="1"/>
          <p:nvPr/>
        </p:nvSpPr>
        <p:spPr>
          <a:xfrm>
            <a:off x="330809" y="990727"/>
            <a:ext cx="336232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1800" b="1" spc="-20" dirty="0">
                <a:solidFill>
                  <a:srgbClr val="001F5F"/>
                </a:solidFill>
                <a:latin typeface="Arial"/>
                <a:cs typeface="Arial"/>
              </a:rPr>
              <a:t>ОСНОВАНИЯ</a:t>
            </a:r>
            <a:r>
              <a:rPr sz="1800" b="1" spc="-4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800" b="1" spc="-25" dirty="0">
                <a:solidFill>
                  <a:srgbClr val="001F5F"/>
                </a:solidFill>
                <a:latin typeface="Arial"/>
                <a:cs typeface="Arial"/>
              </a:rPr>
              <a:t>ДЛЯ</a:t>
            </a:r>
            <a:endParaRPr sz="18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sz="1800" b="1" dirty="0">
                <a:solidFill>
                  <a:srgbClr val="001F5F"/>
                </a:solidFill>
                <a:latin typeface="Arial"/>
                <a:cs typeface="Arial"/>
              </a:rPr>
              <a:t>ОТКАЗА</a:t>
            </a:r>
            <a:r>
              <a:rPr sz="1800" b="1" spc="-2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1F5F"/>
                </a:solidFill>
                <a:latin typeface="Arial"/>
                <a:cs typeface="Arial"/>
              </a:rPr>
              <a:t>В</a:t>
            </a:r>
            <a:r>
              <a:rPr sz="1800" b="1" spc="-5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1F5F"/>
                </a:solidFill>
                <a:latin typeface="Arial"/>
                <a:cs typeface="Arial"/>
              </a:rPr>
              <a:t>ПРИЕМЕ</a:t>
            </a:r>
            <a:r>
              <a:rPr sz="1800" b="1" spc="-4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1F5F"/>
                </a:solidFill>
                <a:latin typeface="Arial"/>
                <a:cs typeface="Arial"/>
              </a:rPr>
              <a:t>В</a:t>
            </a:r>
            <a:r>
              <a:rPr sz="1800" b="1" spc="-4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001F5F"/>
                </a:solidFill>
                <a:latin typeface="Arial"/>
                <a:cs typeface="Arial"/>
              </a:rPr>
              <a:t>ШКОЛУ</a:t>
            </a:r>
            <a:endParaRPr sz="18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69849" y="2682366"/>
            <a:ext cx="484759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900" b="1" dirty="0">
                <a:latin typeface="Arial"/>
                <a:cs typeface="Arial"/>
              </a:rPr>
              <a:t>Родители</a:t>
            </a:r>
            <a:r>
              <a:rPr sz="900" b="1" spc="-15" dirty="0">
                <a:latin typeface="Arial"/>
                <a:cs typeface="Arial"/>
              </a:rPr>
              <a:t> </a:t>
            </a:r>
            <a:r>
              <a:rPr sz="900" b="1" dirty="0">
                <a:latin typeface="Arial"/>
                <a:cs typeface="Arial"/>
              </a:rPr>
              <a:t>через</a:t>
            </a:r>
            <a:r>
              <a:rPr sz="900" b="1" spc="-25" dirty="0">
                <a:latin typeface="Arial"/>
                <a:cs typeface="Arial"/>
              </a:rPr>
              <a:t> </a:t>
            </a:r>
            <a:r>
              <a:rPr sz="900" b="1" dirty="0">
                <a:latin typeface="Arial"/>
                <a:cs typeface="Arial"/>
              </a:rPr>
              <a:t>ЕПГУ,</a:t>
            </a:r>
            <a:r>
              <a:rPr sz="900" b="1" spc="-30" dirty="0">
                <a:latin typeface="Arial"/>
                <a:cs typeface="Arial"/>
              </a:rPr>
              <a:t> </a:t>
            </a:r>
            <a:r>
              <a:rPr sz="900" b="1" dirty="0">
                <a:latin typeface="Arial"/>
                <a:cs typeface="Arial"/>
              </a:rPr>
              <a:t>РПГУ,</a:t>
            </a:r>
            <a:r>
              <a:rPr sz="900" b="1" spc="-30" dirty="0">
                <a:latin typeface="Arial"/>
                <a:cs typeface="Arial"/>
              </a:rPr>
              <a:t> </a:t>
            </a:r>
            <a:r>
              <a:rPr sz="900" b="1" dirty="0">
                <a:latin typeface="Arial"/>
                <a:cs typeface="Arial"/>
              </a:rPr>
              <a:t>через</a:t>
            </a:r>
            <a:r>
              <a:rPr sz="900" b="1" spc="-25" dirty="0">
                <a:latin typeface="Arial"/>
                <a:cs typeface="Arial"/>
              </a:rPr>
              <a:t> </a:t>
            </a:r>
            <a:r>
              <a:rPr sz="900" b="1" dirty="0">
                <a:latin typeface="Arial"/>
                <a:cs typeface="Arial"/>
              </a:rPr>
              <a:t>операторов</a:t>
            </a:r>
            <a:r>
              <a:rPr sz="900" b="1" spc="-20" dirty="0">
                <a:latin typeface="Arial"/>
                <a:cs typeface="Arial"/>
              </a:rPr>
              <a:t> </a:t>
            </a:r>
            <a:r>
              <a:rPr sz="900" b="1" dirty="0">
                <a:latin typeface="Arial"/>
                <a:cs typeface="Arial"/>
              </a:rPr>
              <a:t>почтовой</a:t>
            </a:r>
            <a:r>
              <a:rPr sz="900" b="1" spc="-15" dirty="0">
                <a:latin typeface="Arial"/>
                <a:cs typeface="Arial"/>
              </a:rPr>
              <a:t> </a:t>
            </a:r>
            <a:r>
              <a:rPr sz="900" b="1" dirty="0">
                <a:latin typeface="Arial"/>
                <a:cs typeface="Arial"/>
              </a:rPr>
              <a:t>связи</a:t>
            </a:r>
            <a:r>
              <a:rPr sz="900" b="1" spc="195" dirty="0">
                <a:latin typeface="Arial"/>
                <a:cs typeface="Arial"/>
              </a:rPr>
              <a:t> </a:t>
            </a:r>
            <a:r>
              <a:rPr sz="900" b="1" dirty="0">
                <a:latin typeface="Arial"/>
                <a:cs typeface="Arial"/>
              </a:rPr>
              <a:t>подают</a:t>
            </a:r>
            <a:r>
              <a:rPr sz="900" b="1" spc="-40" dirty="0">
                <a:latin typeface="Arial"/>
                <a:cs typeface="Arial"/>
              </a:rPr>
              <a:t> </a:t>
            </a:r>
            <a:r>
              <a:rPr sz="900" b="1" dirty="0">
                <a:latin typeface="Arial"/>
                <a:cs typeface="Arial"/>
              </a:rPr>
              <a:t>заявление</a:t>
            </a:r>
            <a:r>
              <a:rPr sz="900" b="1" spc="-30" dirty="0">
                <a:latin typeface="Arial"/>
                <a:cs typeface="Arial"/>
              </a:rPr>
              <a:t> </a:t>
            </a:r>
            <a:r>
              <a:rPr sz="900" b="1" spc="-50" dirty="0">
                <a:latin typeface="Arial"/>
                <a:cs typeface="Arial"/>
              </a:rPr>
              <a:t>о</a:t>
            </a:r>
            <a:r>
              <a:rPr sz="900" b="1" dirty="0">
                <a:latin typeface="Arial"/>
                <a:cs typeface="Arial"/>
              </a:rPr>
              <a:t> приеме</a:t>
            </a:r>
            <a:r>
              <a:rPr sz="900" b="1" spc="-35" dirty="0">
                <a:latin typeface="Arial"/>
                <a:cs typeface="Arial"/>
              </a:rPr>
              <a:t> </a:t>
            </a:r>
            <a:r>
              <a:rPr sz="900" b="1" dirty="0">
                <a:latin typeface="Arial"/>
                <a:cs typeface="Arial"/>
              </a:rPr>
              <a:t>на</a:t>
            </a:r>
            <a:r>
              <a:rPr sz="900" b="1" spc="-30" dirty="0">
                <a:latin typeface="Arial"/>
                <a:cs typeface="Arial"/>
              </a:rPr>
              <a:t> </a:t>
            </a:r>
            <a:r>
              <a:rPr sz="900" b="1" dirty="0">
                <a:latin typeface="Arial"/>
                <a:cs typeface="Arial"/>
              </a:rPr>
              <a:t>обучение и</a:t>
            </a:r>
            <a:r>
              <a:rPr sz="900" b="1" spc="-15" dirty="0">
                <a:latin typeface="Arial"/>
                <a:cs typeface="Arial"/>
              </a:rPr>
              <a:t> </a:t>
            </a:r>
            <a:r>
              <a:rPr sz="900" b="1" spc="-10" dirty="0">
                <a:latin typeface="Arial"/>
                <a:cs typeface="Arial"/>
              </a:rPr>
              <a:t>предъявляют:</a:t>
            </a:r>
            <a:endParaRPr sz="9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69849" y="4328921"/>
            <a:ext cx="7810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50" dirty="0">
                <a:latin typeface="Symbol"/>
                <a:cs typeface="Symbol"/>
              </a:rPr>
              <a:t></a:t>
            </a:r>
            <a:endParaRPr sz="900">
              <a:latin typeface="Symbol"/>
              <a:cs typeface="Symbo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69849" y="4603242"/>
            <a:ext cx="7810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50" dirty="0">
                <a:latin typeface="Symbol"/>
                <a:cs typeface="Symbol"/>
              </a:rPr>
              <a:t></a:t>
            </a:r>
            <a:endParaRPr sz="900">
              <a:latin typeface="Symbol"/>
              <a:cs typeface="Symbo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69849" y="5014721"/>
            <a:ext cx="7810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50" dirty="0">
                <a:latin typeface="Symbol"/>
                <a:cs typeface="Symbol"/>
              </a:rPr>
              <a:t></a:t>
            </a:r>
            <a:endParaRPr sz="900">
              <a:latin typeface="Symbol"/>
              <a:cs typeface="Symbol"/>
            </a:endParaRPr>
          </a:p>
          <a:p>
            <a:pPr marL="12700">
              <a:lnSpc>
                <a:spcPct val="100000"/>
              </a:lnSpc>
            </a:pPr>
            <a:r>
              <a:rPr sz="900" spc="-50" dirty="0">
                <a:latin typeface="Symbol"/>
                <a:cs typeface="Symbol"/>
              </a:rPr>
              <a:t></a:t>
            </a:r>
            <a:endParaRPr sz="900">
              <a:latin typeface="Symbol"/>
              <a:cs typeface="Symbol"/>
            </a:endParaRPr>
          </a:p>
          <a:p>
            <a:pPr marL="12700">
              <a:lnSpc>
                <a:spcPct val="100000"/>
              </a:lnSpc>
            </a:pPr>
            <a:r>
              <a:rPr sz="900" spc="-50" dirty="0">
                <a:latin typeface="Symbol"/>
                <a:cs typeface="Symbol"/>
              </a:rPr>
              <a:t></a:t>
            </a:r>
            <a:endParaRPr sz="900">
              <a:latin typeface="Symbol"/>
              <a:cs typeface="Symbol"/>
            </a:endParaRPr>
          </a:p>
          <a:p>
            <a:pPr marL="12700">
              <a:lnSpc>
                <a:spcPct val="100000"/>
              </a:lnSpc>
            </a:pPr>
            <a:r>
              <a:rPr sz="900" spc="-50" dirty="0">
                <a:latin typeface="Symbol"/>
                <a:cs typeface="Symbol"/>
              </a:rPr>
              <a:t></a:t>
            </a:r>
            <a:endParaRPr sz="900">
              <a:latin typeface="Symbol"/>
              <a:cs typeface="Symbo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69849" y="5700776"/>
            <a:ext cx="7810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50" dirty="0">
                <a:latin typeface="Symbol"/>
                <a:cs typeface="Symbol"/>
              </a:rPr>
              <a:t></a:t>
            </a:r>
            <a:endParaRPr sz="900">
              <a:latin typeface="Symbol"/>
              <a:cs typeface="Symbo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69849" y="2956940"/>
            <a:ext cx="4761230" cy="3043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indent="-342265">
              <a:lnSpc>
                <a:spcPct val="100000"/>
              </a:lnSpc>
              <a:spcBef>
                <a:spcPts val="100"/>
              </a:spcBef>
              <a:buFont typeface="Symbol"/>
              <a:buChar char=""/>
              <a:tabLst>
                <a:tab pos="354965" algn="l"/>
              </a:tabLst>
            </a:pPr>
            <a:r>
              <a:rPr sz="900" spc="-10" dirty="0">
                <a:latin typeface="Microsoft Sans Serif"/>
                <a:cs typeface="Microsoft Sans Serif"/>
              </a:rPr>
              <a:t>копии</a:t>
            </a:r>
            <a:r>
              <a:rPr sz="900" dirty="0">
                <a:latin typeface="Microsoft Sans Serif"/>
                <a:cs typeface="Microsoft Sans Serif"/>
              </a:rPr>
              <a:t> </a:t>
            </a:r>
            <a:r>
              <a:rPr sz="900" spc="-10" dirty="0">
                <a:latin typeface="Microsoft Sans Serif"/>
                <a:cs typeface="Microsoft Sans Serif"/>
              </a:rPr>
              <a:t>документов,</a:t>
            </a:r>
            <a:r>
              <a:rPr sz="900" spc="15" dirty="0">
                <a:latin typeface="Microsoft Sans Serif"/>
                <a:cs typeface="Microsoft Sans Serif"/>
              </a:rPr>
              <a:t> </a:t>
            </a:r>
            <a:r>
              <a:rPr sz="900" spc="-10" dirty="0">
                <a:latin typeface="Microsoft Sans Serif"/>
                <a:cs typeface="Microsoft Sans Serif"/>
              </a:rPr>
              <a:t>подтверждающих</a:t>
            </a:r>
            <a:r>
              <a:rPr sz="900" spc="-25" dirty="0">
                <a:latin typeface="Microsoft Sans Serif"/>
                <a:cs typeface="Microsoft Sans Serif"/>
              </a:rPr>
              <a:t> </a:t>
            </a:r>
            <a:r>
              <a:rPr sz="900" dirty="0">
                <a:latin typeface="Microsoft Sans Serif"/>
                <a:cs typeface="Microsoft Sans Serif"/>
              </a:rPr>
              <a:t>родство</a:t>
            </a:r>
            <a:r>
              <a:rPr sz="900" spc="-5" dirty="0">
                <a:latin typeface="Microsoft Sans Serif"/>
                <a:cs typeface="Microsoft Sans Serif"/>
              </a:rPr>
              <a:t> </a:t>
            </a:r>
            <a:r>
              <a:rPr sz="900" spc="-10" dirty="0">
                <a:latin typeface="Microsoft Sans Serif"/>
                <a:cs typeface="Microsoft Sans Serif"/>
              </a:rPr>
              <a:t>заявителя;</a:t>
            </a:r>
            <a:endParaRPr sz="900">
              <a:latin typeface="Microsoft Sans Serif"/>
              <a:cs typeface="Microsoft Sans Serif"/>
            </a:endParaRPr>
          </a:p>
          <a:p>
            <a:pPr marL="354965" indent="-342265">
              <a:lnSpc>
                <a:spcPct val="100000"/>
              </a:lnSpc>
              <a:buFont typeface="Symbol"/>
              <a:buChar char=""/>
              <a:tabLst>
                <a:tab pos="354965" algn="l"/>
              </a:tabLst>
            </a:pPr>
            <a:r>
              <a:rPr sz="900" spc="-10" dirty="0">
                <a:latin typeface="Microsoft Sans Serif"/>
                <a:cs typeface="Microsoft Sans Serif"/>
              </a:rPr>
              <a:t>копии</a:t>
            </a:r>
            <a:r>
              <a:rPr sz="900" spc="-5" dirty="0">
                <a:latin typeface="Microsoft Sans Serif"/>
                <a:cs typeface="Microsoft Sans Serif"/>
              </a:rPr>
              <a:t> </a:t>
            </a:r>
            <a:r>
              <a:rPr sz="900" spc="-10" dirty="0">
                <a:latin typeface="Microsoft Sans Serif"/>
                <a:cs typeface="Microsoft Sans Serif"/>
              </a:rPr>
              <a:t>документов,</a:t>
            </a:r>
            <a:r>
              <a:rPr sz="900" spc="5" dirty="0">
                <a:latin typeface="Microsoft Sans Serif"/>
                <a:cs typeface="Microsoft Sans Serif"/>
              </a:rPr>
              <a:t> </a:t>
            </a:r>
            <a:r>
              <a:rPr sz="900" spc="-10" dirty="0">
                <a:latin typeface="Microsoft Sans Serif"/>
                <a:cs typeface="Microsoft Sans Serif"/>
              </a:rPr>
              <a:t>подтверждающих</a:t>
            </a:r>
            <a:r>
              <a:rPr sz="900" spc="-30" dirty="0">
                <a:latin typeface="Microsoft Sans Serif"/>
                <a:cs typeface="Microsoft Sans Serif"/>
              </a:rPr>
              <a:t> </a:t>
            </a:r>
            <a:r>
              <a:rPr sz="900" spc="-10" dirty="0">
                <a:latin typeface="Microsoft Sans Serif"/>
                <a:cs typeface="Microsoft Sans Serif"/>
              </a:rPr>
              <a:t>законность</a:t>
            </a:r>
            <a:r>
              <a:rPr sz="900" spc="30" dirty="0">
                <a:latin typeface="Microsoft Sans Serif"/>
                <a:cs typeface="Microsoft Sans Serif"/>
              </a:rPr>
              <a:t> </a:t>
            </a:r>
            <a:r>
              <a:rPr sz="900" spc="-10" dirty="0">
                <a:latin typeface="Microsoft Sans Serif"/>
                <a:cs typeface="Microsoft Sans Serif"/>
              </a:rPr>
              <a:t>нахождения</a:t>
            </a:r>
            <a:r>
              <a:rPr sz="900" spc="15" dirty="0">
                <a:latin typeface="Microsoft Sans Serif"/>
                <a:cs typeface="Microsoft Sans Serif"/>
              </a:rPr>
              <a:t> </a:t>
            </a:r>
            <a:r>
              <a:rPr sz="900" spc="-10" dirty="0">
                <a:latin typeface="Microsoft Sans Serif"/>
                <a:cs typeface="Microsoft Sans Serif"/>
              </a:rPr>
              <a:t>ребенка</a:t>
            </a:r>
            <a:endParaRPr sz="900">
              <a:latin typeface="Microsoft Sans Serif"/>
              <a:cs typeface="Microsoft Sans Serif"/>
            </a:endParaRPr>
          </a:p>
          <a:p>
            <a:pPr marL="354965" marR="5080">
              <a:lnSpc>
                <a:spcPct val="100000"/>
              </a:lnSpc>
            </a:pPr>
            <a:r>
              <a:rPr sz="900" dirty="0">
                <a:latin typeface="Microsoft Sans Serif"/>
                <a:cs typeface="Microsoft Sans Serif"/>
              </a:rPr>
              <a:t>и</a:t>
            </a:r>
            <a:r>
              <a:rPr sz="900" spc="-20" dirty="0">
                <a:latin typeface="Microsoft Sans Serif"/>
                <a:cs typeface="Microsoft Sans Serif"/>
              </a:rPr>
              <a:t> </a:t>
            </a:r>
            <a:r>
              <a:rPr sz="900" dirty="0">
                <a:latin typeface="Microsoft Sans Serif"/>
                <a:cs typeface="Microsoft Sans Serif"/>
              </a:rPr>
              <a:t>его </a:t>
            </a:r>
            <a:r>
              <a:rPr sz="900" spc="-20" dirty="0">
                <a:latin typeface="Microsoft Sans Serif"/>
                <a:cs typeface="Microsoft Sans Serif"/>
              </a:rPr>
              <a:t>законного</a:t>
            </a:r>
            <a:r>
              <a:rPr sz="900" spc="-5" dirty="0">
                <a:latin typeface="Microsoft Sans Serif"/>
                <a:cs typeface="Microsoft Sans Serif"/>
              </a:rPr>
              <a:t> </a:t>
            </a:r>
            <a:r>
              <a:rPr sz="900" spc="-10" dirty="0">
                <a:latin typeface="Microsoft Sans Serif"/>
                <a:cs typeface="Microsoft Sans Serif"/>
              </a:rPr>
              <a:t>(законных)</a:t>
            </a:r>
            <a:r>
              <a:rPr sz="900" spc="25" dirty="0">
                <a:latin typeface="Microsoft Sans Serif"/>
                <a:cs typeface="Microsoft Sans Serif"/>
              </a:rPr>
              <a:t> </a:t>
            </a:r>
            <a:r>
              <a:rPr sz="900" dirty="0">
                <a:latin typeface="Microsoft Sans Serif"/>
                <a:cs typeface="Microsoft Sans Serif"/>
              </a:rPr>
              <a:t>представителя</a:t>
            </a:r>
            <a:r>
              <a:rPr sz="900" spc="-35" dirty="0">
                <a:latin typeface="Microsoft Sans Serif"/>
                <a:cs typeface="Microsoft Sans Serif"/>
              </a:rPr>
              <a:t> </a:t>
            </a:r>
            <a:r>
              <a:rPr sz="900" dirty="0">
                <a:latin typeface="Microsoft Sans Serif"/>
                <a:cs typeface="Microsoft Sans Serif"/>
              </a:rPr>
              <a:t>(представителей)</a:t>
            </a:r>
            <a:r>
              <a:rPr sz="900" spc="-50" dirty="0">
                <a:latin typeface="Microsoft Sans Serif"/>
                <a:cs typeface="Microsoft Sans Serif"/>
              </a:rPr>
              <a:t> </a:t>
            </a:r>
            <a:r>
              <a:rPr sz="900" dirty="0">
                <a:latin typeface="Microsoft Sans Serif"/>
                <a:cs typeface="Microsoft Sans Serif"/>
              </a:rPr>
              <a:t>на</a:t>
            </a:r>
            <a:r>
              <a:rPr sz="900" spc="10" dirty="0">
                <a:latin typeface="Microsoft Sans Serif"/>
                <a:cs typeface="Microsoft Sans Serif"/>
              </a:rPr>
              <a:t> </a:t>
            </a:r>
            <a:r>
              <a:rPr sz="900" spc="-10" dirty="0">
                <a:latin typeface="Microsoft Sans Serif"/>
                <a:cs typeface="Microsoft Sans Serif"/>
              </a:rPr>
              <a:t>территории Российской</a:t>
            </a:r>
            <a:r>
              <a:rPr sz="900" spc="-35" dirty="0">
                <a:latin typeface="Microsoft Sans Serif"/>
                <a:cs typeface="Microsoft Sans Serif"/>
              </a:rPr>
              <a:t> </a:t>
            </a:r>
            <a:r>
              <a:rPr sz="900" spc="-10" dirty="0">
                <a:latin typeface="Microsoft Sans Serif"/>
                <a:cs typeface="Microsoft Sans Serif"/>
              </a:rPr>
              <a:t>Федерации</a:t>
            </a:r>
            <a:r>
              <a:rPr sz="900" spc="-5" dirty="0">
                <a:latin typeface="Microsoft Sans Serif"/>
                <a:cs typeface="Microsoft Sans Serif"/>
              </a:rPr>
              <a:t> </a:t>
            </a:r>
            <a:r>
              <a:rPr sz="900" dirty="0">
                <a:latin typeface="Microsoft Sans Serif"/>
                <a:cs typeface="Microsoft Sans Serif"/>
              </a:rPr>
              <a:t>(действительные</a:t>
            </a:r>
            <a:r>
              <a:rPr sz="900" spc="5" dirty="0">
                <a:latin typeface="Microsoft Sans Serif"/>
                <a:cs typeface="Microsoft Sans Serif"/>
              </a:rPr>
              <a:t> </a:t>
            </a:r>
            <a:r>
              <a:rPr sz="900" dirty="0">
                <a:latin typeface="Microsoft Sans Serif"/>
                <a:cs typeface="Microsoft Sans Serif"/>
              </a:rPr>
              <a:t>вид</a:t>
            </a:r>
            <a:r>
              <a:rPr sz="900" spc="-5" dirty="0">
                <a:latin typeface="Microsoft Sans Serif"/>
                <a:cs typeface="Microsoft Sans Serif"/>
              </a:rPr>
              <a:t> </a:t>
            </a:r>
            <a:r>
              <a:rPr sz="900" dirty="0">
                <a:latin typeface="Microsoft Sans Serif"/>
                <a:cs typeface="Microsoft Sans Serif"/>
              </a:rPr>
              <a:t>на</a:t>
            </a:r>
            <a:r>
              <a:rPr sz="900" spc="30" dirty="0">
                <a:latin typeface="Microsoft Sans Serif"/>
                <a:cs typeface="Microsoft Sans Serif"/>
              </a:rPr>
              <a:t> </a:t>
            </a:r>
            <a:r>
              <a:rPr sz="900" spc="-10" dirty="0">
                <a:latin typeface="Microsoft Sans Serif"/>
                <a:cs typeface="Microsoft Sans Serif"/>
              </a:rPr>
              <a:t>жительство,</a:t>
            </a:r>
            <a:r>
              <a:rPr sz="900" spc="-5" dirty="0">
                <a:latin typeface="Microsoft Sans Serif"/>
                <a:cs typeface="Microsoft Sans Serif"/>
              </a:rPr>
              <a:t> </a:t>
            </a:r>
            <a:r>
              <a:rPr sz="900" dirty="0">
                <a:latin typeface="Microsoft Sans Serif"/>
                <a:cs typeface="Microsoft Sans Serif"/>
              </a:rPr>
              <a:t>либо</a:t>
            </a:r>
            <a:r>
              <a:rPr sz="900" spc="5" dirty="0">
                <a:latin typeface="Microsoft Sans Serif"/>
                <a:cs typeface="Microsoft Sans Serif"/>
              </a:rPr>
              <a:t> </a:t>
            </a:r>
            <a:r>
              <a:rPr sz="900" spc="-10" dirty="0">
                <a:latin typeface="Microsoft Sans Serif"/>
                <a:cs typeface="Microsoft Sans Serif"/>
              </a:rPr>
              <a:t>разрешение</a:t>
            </a:r>
            <a:r>
              <a:rPr sz="900" spc="5" dirty="0">
                <a:latin typeface="Microsoft Sans Serif"/>
                <a:cs typeface="Microsoft Sans Serif"/>
              </a:rPr>
              <a:t> </a:t>
            </a:r>
            <a:r>
              <a:rPr sz="900" spc="-25" dirty="0">
                <a:latin typeface="Microsoft Sans Serif"/>
                <a:cs typeface="Microsoft Sans Serif"/>
              </a:rPr>
              <a:t>на </a:t>
            </a:r>
            <a:r>
              <a:rPr sz="900" dirty="0">
                <a:latin typeface="Microsoft Sans Serif"/>
                <a:cs typeface="Microsoft Sans Serif"/>
              </a:rPr>
              <a:t>временное</a:t>
            </a:r>
            <a:r>
              <a:rPr sz="900" spc="-5" dirty="0">
                <a:latin typeface="Microsoft Sans Serif"/>
                <a:cs typeface="Microsoft Sans Serif"/>
              </a:rPr>
              <a:t> </a:t>
            </a:r>
            <a:r>
              <a:rPr sz="900" spc="-10" dirty="0">
                <a:latin typeface="Microsoft Sans Serif"/>
                <a:cs typeface="Microsoft Sans Serif"/>
              </a:rPr>
              <a:t>проживание,</a:t>
            </a:r>
            <a:r>
              <a:rPr sz="900" spc="-15" dirty="0">
                <a:latin typeface="Microsoft Sans Serif"/>
                <a:cs typeface="Microsoft Sans Serif"/>
              </a:rPr>
              <a:t> </a:t>
            </a:r>
            <a:r>
              <a:rPr sz="900" dirty="0">
                <a:latin typeface="Microsoft Sans Serif"/>
                <a:cs typeface="Microsoft Sans Serif"/>
              </a:rPr>
              <a:t>либо</a:t>
            </a:r>
            <a:r>
              <a:rPr sz="900" spc="-15" dirty="0">
                <a:latin typeface="Microsoft Sans Serif"/>
                <a:cs typeface="Microsoft Sans Serif"/>
              </a:rPr>
              <a:t> </a:t>
            </a:r>
            <a:r>
              <a:rPr sz="900" spc="-10" dirty="0">
                <a:latin typeface="Microsoft Sans Serif"/>
                <a:cs typeface="Microsoft Sans Serif"/>
              </a:rPr>
              <a:t>разрешение</a:t>
            </a:r>
            <a:r>
              <a:rPr sz="900" spc="-5" dirty="0">
                <a:latin typeface="Microsoft Sans Serif"/>
                <a:cs typeface="Microsoft Sans Serif"/>
              </a:rPr>
              <a:t> </a:t>
            </a:r>
            <a:r>
              <a:rPr sz="900" dirty="0">
                <a:latin typeface="Microsoft Sans Serif"/>
                <a:cs typeface="Microsoft Sans Serif"/>
              </a:rPr>
              <a:t>на</a:t>
            </a:r>
            <a:r>
              <a:rPr sz="900" spc="5" dirty="0">
                <a:latin typeface="Microsoft Sans Serif"/>
                <a:cs typeface="Microsoft Sans Serif"/>
              </a:rPr>
              <a:t> </a:t>
            </a:r>
            <a:r>
              <a:rPr sz="900" dirty="0">
                <a:latin typeface="Microsoft Sans Serif"/>
                <a:cs typeface="Microsoft Sans Serif"/>
              </a:rPr>
              <a:t>временное</a:t>
            </a:r>
            <a:r>
              <a:rPr sz="900" spc="5" dirty="0">
                <a:latin typeface="Microsoft Sans Serif"/>
                <a:cs typeface="Microsoft Sans Serif"/>
              </a:rPr>
              <a:t> </a:t>
            </a:r>
            <a:r>
              <a:rPr sz="900" spc="-10" dirty="0">
                <a:latin typeface="Microsoft Sans Serif"/>
                <a:cs typeface="Microsoft Sans Serif"/>
              </a:rPr>
              <a:t>проживание</a:t>
            </a:r>
            <a:r>
              <a:rPr sz="900" spc="-25" dirty="0">
                <a:latin typeface="Microsoft Sans Serif"/>
                <a:cs typeface="Microsoft Sans Serif"/>
              </a:rPr>
              <a:t> </a:t>
            </a:r>
            <a:r>
              <a:rPr sz="900" dirty="0">
                <a:latin typeface="Microsoft Sans Serif"/>
                <a:cs typeface="Microsoft Sans Serif"/>
              </a:rPr>
              <a:t>в</a:t>
            </a:r>
            <a:r>
              <a:rPr sz="900" spc="5" dirty="0">
                <a:latin typeface="Microsoft Sans Serif"/>
                <a:cs typeface="Microsoft Sans Serif"/>
              </a:rPr>
              <a:t> </a:t>
            </a:r>
            <a:r>
              <a:rPr sz="900" spc="-10" dirty="0">
                <a:latin typeface="Microsoft Sans Serif"/>
                <a:cs typeface="Microsoft Sans Serif"/>
              </a:rPr>
              <a:t>целях </a:t>
            </a:r>
            <a:r>
              <a:rPr sz="900" dirty="0">
                <a:latin typeface="Microsoft Sans Serif"/>
                <a:cs typeface="Microsoft Sans Serif"/>
              </a:rPr>
              <a:t>получения </a:t>
            </a:r>
            <a:r>
              <a:rPr sz="900" spc="-10" dirty="0">
                <a:latin typeface="Microsoft Sans Serif"/>
                <a:cs typeface="Microsoft Sans Serif"/>
              </a:rPr>
              <a:t>образования,</a:t>
            </a:r>
            <a:r>
              <a:rPr sz="900" spc="-35" dirty="0">
                <a:latin typeface="Microsoft Sans Serif"/>
                <a:cs typeface="Microsoft Sans Serif"/>
              </a:rPr>
              <a:t> </a:t>
            </a:r>
            <a:r>
              <a:rPr sz="900" dirty="0">
                <a:latin typeface="Microsoft Sans Serif"/>
                <a:cs typeface="Microsoft Sans Serif"/>
              </a:rPr>
              <a:t>либо</a:t>
            </a:r>
            <a:r>
              <a:rPr sz="900" spc="-5" dirty="0">
                <a:latin typeface="Microsoft Sans Serif"/>
                <a:cs typeface="Microsoft Sans Serif"/>
              </a:rPr>
              <a:t> </a:t>
            </a:r>
            <a:r>
              <a:rPr sz="900" dirty="0">
                <a:latin typeface="Microsoft Sans Serif"/>
                <a:cs typeface="Microsoft Sans Serif"/>
              </a:rPr>
              <a:t>визу</a:t>
            </a:r>
            <a:r>
              <a:rPr sz="900" spc="-10" dirty="0">
                <a:latin typeface="Microsoft Sans Serif"/>
                <a:cs typeface="Microsoft Sans Serif"/>
              </a:rPr>
              <a:t> </a:t>
            </a:r>
            <a:r>
              <a:rPr sz="900" dirty="0">
                <a:latin typeface="Microsoft Sans Serif"/>
                <a:cs typeface="Microsoft Sans Serif"/>
              </a:rPr>
              <a:t>и</a:t>
            </a:r>
            <a:r>
              <a:rPr sz="900" spc="-10" dirty="0">
                <a:latin typeface="Microsoft Sans Serif"/>
                <a:cs typeface="Microsoft Sans Serif"/>
              </a:rPr>
              <a:t> </a:t>
            </a:r>
            <a:r>
              <a:rPr sz="900" dirty="0">
                <a:latin typeface="Microsoft Sans Serif"/>
                <a:cs typeface="Microsoft Sans Serif"/>
              </a:rPr>
              <a:t>(или)</a:t>
            </a:r>
            <a:r>
              <a:rPr sz="900" spc="-5" dirty="0">
                <a:latin typeface="Microsoft Sans Serif"/>
                <a:cs typeface="Microsoft Sans Serif"/>
              </a:rPr>
              <a:t> </a:t>
            </a:r>
            <a:r>
              <a:rPr sz="900" spc="-10" dirty="0">
                <a:latin typeface="Microsoft Sans Serif"/>
                <a:cs typeface="Microsoft Sans Serif"/>
              </a:rPr>
              <a:t>миграционную</a:t>
            </a:r>
            <a:r>
              <a:rPr sz="900" spc="-5" dirty="0">
                <a:latin typeface="Microsoft Sans Serif"/>
                <a:cs typeface="Microsoft Sans Serif"/>
              </a:rPr>
              <a:t> </a:t>
            </a:r>
            <a:r>
              <a:rPr sz="900" dirty="0">
                <a:latin typeface="Microsoft Sans Serif"/>
                <a:cs typeface="Microsoft Sans Serif"/>
              </a:rPr>
              <a:t>карту,</a:t>
            </a:r>
            <a:r>
              <a:rPr sz="900" spc="15" dirty="0">
                <a:latin typeface="Microsoft Sans Serif"/>
                <a:cs typeface="Microsoft Sans Serif"/>
              </a:rPr>
              <a:t> </a:t>
            </a:r>
            <a:r>
              <a:rPr sz="900" dirty="0">
                <a:latin typeface="Microsoft Sans Serif"/>
                <a:cs typeface="Microsoft Sans Serif"/>
              </a:rPr>
              <a:t>либо</a:t>
            </a:r>
            <a:r>
              <a:rPr sz="900" spc="-15" dirty="0">
                <a:latin typeface="Microsoft Sans Serif"/>
                <a:cs typeface="Microsoft Sans Serif"/>
              </a:rPr>
              <a:t> </a:t>
            </a:r>
            <a:r>
              <a:rPr sz="900" spc="-20" dirty="0">
                <a:latin typeface="Microsoft Sans Serif"/>
                <a:cs typeface="Microsoft Sans Serif"/>
              </a:rPr>
              <a:t>иные </a:t>
            </a:r>
            <a:r>
              <a:rPr sz="900" spc="-10" dirty="0">
                <a:latin typeface="Microsoft Sans Serif"/>
                <a:cs typeface="Microsoft Sans Serif"/>
              </a:rPr>
              <a:t>предусмотренные</a:t>
            </a:r>
            <a:r>
              <a:rPr sz="900" spc="5" dirty="0">
                <a:latin typeface="Microsoft Sans Serif"/>
                <a:cs typeface="Microsoft Sans Serif"/>
              </a:rPr>
              <a:t> </a:t>
            </a:r>
            <a:r>
              <a:rPr sz="900" dirty="0">
                <a:latin typeface="Microsoft Sans Serif"/>
                <a:cs typeface="Microsoft Sans Serif"/>
              </a:rPr>
              <a:t>федеральным</a:t>
            </a:r>
            <a:r>
              <a:rPr sz="900" spc="15" dirty="0">
                <a:latin typeface="Microsoft Sans Serif"/>
                <a:cs typeface="Microsoft Sans Serif"/>
              </a:rPr>
              <a:t> </a:t>
            </a:r>
            <a:r>
              <a:rPr sz="900" spc="-20" dirty="0">
                <a:latin typeface="Microsoft Sans Serif"/>
                <a:cs typeface="Microsoft Sans Serif"/>
              </a:rPr>
              <a:t>законом</a:t>
            </a:r>
            <a:r>
              <a:rPr sz="900" spc="25" dirty="0">
                <a:latin typeface="Microsoft Sans Serif"/>
                <a:cs typeface="Microsoft Sans Serif"/>
              </a:rPr>
              <a:t> </a:t>
            </a:r>
            <a:r>
              <a:rPr sz="900" dirty="0">
                <a:latin typeface="Microsoft Sans Serif"/>
                <a:cs typeface="Microsoft Sans Serif"/>
              </a:rPr>
              <a:t>или</a:t>
            </a:r>
            <a:r>
              <a:rPr sz="900" spc="10" dirty="0">
                <a:latin typeface="Microsoft Sans Serif"/>
                <a:cs typeface="Microsoft Sans Serif"/>
              </a:rPr>
              <a:t> </a:t>
            </a:r>
            <a:r>
              <a:rPr sz="900" spc="-10" dirty="0">
                <a:latin typeface="Microsoft Sans Serif"/>
                <a:cs typeface="Microsoft Sans Serif"/>
              </a:rPr>
              <a:t>международным</a:t>
            </a:r>
            <a:r>
              <a:rPr sz="900" spc="40" dirty="0">
                <a:latin typeface="Microsoft Sans Serif"/>
                <a:cs typeface="Microsoft Sans Serif"/>
              </a:rPr>
              <a:t> </a:t>
            </a:r>
            <a:r>
              <a:rPr sz="900" spc="-10" dirty="0">
                <a:latin typeface="Microsoft Sans Serif"/>
                <a:cs typeface="Microsoft Sans Serif"/>
              </a:rPr>
              <a:t>договором Российской</a:t>
            </a:r>
            <a:r>
              <a:rPr sz="900" spc="-15" dirty="0">
                <a:latin typeface="Microsoft Sans Serif"/>
                <a:cs typeface="Microsoft Sans Serif"/>
              </a:rPr>
              <a:t> </a:t>
            </a:r>
            <a:r>
              <a:rPr sz="900" spc="-10" dirty="0">
                <a:latin typeface="Microsoft Sans Serif"/>
                <a:cs typeface="Microsoft Sans Serif"/>
              </a:rPr>
              <a:t>Федерации</a:t>
            </a:r>
            <a:r>
              <a:rPr sz="900" dirty="0">
                <a:latin typeface="Microsoft Sans Serif"/>
                <a:cs typeface="Microsoft Sans Serif"/>
              </a:rPr>
              <a:t> </a:t>
            </a:r>
            <a:r>
              <a:rPr sz="900" spc="-10" dirty="0">
                <a:latin typeface="Microsoft Sans Serif"/>
                <a:cs typeface="Microsoft Sans Serif"/>
              </a:rPr>
              <a:t>документы,</a:t>
            </a:r>
            <a:r>
              <a:rPr sz="900" spc="20" dirty="0">
                <a:latin typeface="Microsoft Sans Serif"/>
                <a:cs typeface="Microsoft Sans Serif"/>
              </a:rPr>
              <a:t> </a:t>
            </a:r>
            <a:r>
              <a:rPr sz="900" spc="-10" dirty="0">
                <a:latin typeface="Microsoft Sans Serif"/>
                <a:cs typeface="Microsoft Sans Serif"/>
              </a:rPr>
              <a:t>подтверждающие </a:t>
            </a:r>
            <a:r>
              <a:rPr sz="900" dirty="0">
                <a:latin typeface="Microsoft Sans Serif"/>
                <a:cs typeface="Microsoft Sans Serif"/>
              </a:rPr>
              <a:t>право</a:t>
            </a:r>
            <a:r>
              <a:rPr sz="900" spc="5" dirty="0">
                <a:latin typeface="Microsoft Sans Serif"/>
                <a:cs typeface="Microsoft Sans Serif"/>
              </a:rPr>
              <a:t> </a:t>
            </a:r>
            <a:r>
              <a:rPr sz="900" spc="-10" dirty="0">
                <a:latin typeface="Microsoft Sans Serif"/>
                <a:cs typeface="Microsoft Sans Serif"/>
              </a:rPr>
              <a:t>иностранного гражданина </a:t>
            </a:r>
            <a:r>
              <a:rPr sz="900" dirty="0">
                <a:latin typeface="Microsoft Sans Serif"/>
                <a:cs typeface="Microsoft Sans Serif"/>
              </a:rPr>
              <a:t>или</a:t>
            </a:r>
            <a:r>
              <a:rPr sz="900" spc="-10" dirty="0">
                <a:latin typeface="Microsoft Sans Serif"/>
                <a:cs typeface="Microsoft Sans Serif"/>
              </a:rPr>
              <a:t> </a:t>
            </a:r>
            <a:r>
              <a:rPr sz="900" dirty="0">
                <a:latin typeface="Microsoft Sans Serif"/>
                <a:cs typeface="Microsoft Sans Serif"/>
              </a:rPr>
              <a:t>лица</a:t>
            </a:r>
            <a:r>
              <a:rPr sz="900" spc="-5" dirty="0">
                <a:latin typeface="Microsoft Sans Serif"/>
                <a:cs typeface="Microsoft Sans Serif"/>
              </a:rPr>
              <a:t> </a:t>
            </a:r>
            <a:r>
              <a:rPr sz="900" dirty="0">
                <a:latin typeface="Microsoft Sans Serif"/>
                <a:cs typeface="Microsoft Sans Serif"/>
              </a:rPr>
              <a:t>без</a:t>
            </a:r>
            <a:r>
              <a:rPr sz="900" spc="-15" dirty="0">
                <a:latin typeface="Microsoft Sans Serif"/>
                <a:cs typeface="Microsoft Sans Serif"/>
              </a:rPr>
              <a:t> </a:t>
            </a:r>
            <a:r>
              <a:rPr sz="900" spc="-10" dirty="0">
                <a:latin typeface="Microsoft Sans Serif"/>
                <a:cs typeface="Microsoft Sans Serif"/>
              </a:rPr>
              <a:t>гражданства</a:t>
            </a:r>
            <a:r>
              <a:rPr sz="900" spc="-5" dirty="0">
                <a:latin typeface="Microsoft Sans Serif"/>
                <a:cs typeface="Microsoft Sans Serif"/>
              </a:rPr>
              <a:t> </a:t>
            </a:r>
            <a:r>
              <a:rPr sz="900" dirty="0">
                <a:latin typeface="Microsoft Sans Serif"/>
                <a:cs typeface="Microsoft Sans Serif"/>
              </a:rPr>
              <a:t>на пребывание</a:t>
            </a:r>
            <a:r>
              <a:rPr sz="900" spc="-15" dirty="0">
                <a:latin typeface="Microsoft Sans Serif"/>
                <a:cs typeface="Microsoft Sans Serif"/>
              </a:rPr>
              <a:t> </a:t>
            </a:r>
            <a:r>
              <a:rPr sz="900" spc="-10" dirty="0">
                <a:latin typeface="Microsoft Sans Serif"/>
                <a:cs typeface="Microsoft Sans Serif"/>
              </a:rPr>
              <a:t>(проживание)</a:t>
            </a:r>
            <a:r>
              <a:rPr sz="900" spc="-25" dirty="0">
                <a:latin typeface="Microsoft Sans Serif"/>
                <a:cs typeface="Microsoft Sans Serif"/>
              </a:rPr>
              <a:t> </a:t>
            </a:r>
            <a:r>
              <a:rPr sz="900" dirty="0">
                <a:latin typeface="Microsoft Sans Serif"/>
                <a:cs typeface="Microsoft Sans Serif"/>
              </a:rPr>
              <a:t>в</a:t>
            </a:r>
            <a:r>
              <a:rPr sz="900" spc="-5" dirty="0">
                <a:latin typeface="Microsoft Sans Serif"/>
                <a:cs typeface="Microsoft Sans Serif"/>
              </a:rPr>
              <a:t> </a:t>
            </a:r>
            <a:r>
              <a:rPr sz="900" spc="-10" dirty="0">
                <a:latin typeface="Microsoft Sans Serif"/>
                <a:cs typeface="Microsoft Sans Serif"/>
              </a:rPr>
              <a:t>Российской Федерации);</a:t>
            </a:r>
            <a:endParaRPr sz="900">
              <a:latin typeface="Microsoft Sans Serif"/>
              <a:cs typeface="Microsoft Sans Serif"/>
            </a:endParaRPr>
          </a:p>
          <a:p>
            <a:pPr marL="354965" marR="770890">
              <a:lnSpc>
                <a:spcPct val="100000"/>
              </a:lnSpc>
            </a:pPr>
            <a:r>
              <a:rPr sz="900" spc="-10" dirty="0">
                <a:latin typeface="Microsoft Sans Serif"/>
                <a:cs typeface="Microsoft Sans Serif"/>
              </a:rPr>
              <a:t>копии</a:t>
            </a:r>
            <a:r>
              <a:rPr sz="900" spc="5" dirty="0">
                <a:latin typeface="Microsoft Sans Serif"/>
                <a:cs typeface="Microsoft Sans Serif"/>
              </a:rPr>
              <a:t> </a:t>
            </a:r>
            <a:r>
              <a:rPr sz="900" spc="-10" dirty="0">
                <a:latin typeface="Microsoft Sans Serif"/>
                <a:cs typeface="Microsoft Sans Serif"/>
              </a:rPr>
              <a:t>документов,</a:t>
            </a:r>
            <a:r>
              <a:rPr sz="900" spc="15" dirty="0">
                <a:latin typeface="Microsoft Sans Serif"/>
                <a:cs typeface="Microsoft Sans Serif"/>
              </a:rPr>
              <a:t> </a:t>
            </a:r>
            <a:r>
              <a:rPr sz="900" spc="-10" dirty="0">
                <a:latin typeface="Microsoft Sans Serif"/>
                <a:cs typeface="Microsoft Sans Serif"/>
              </a:rPr>
              <a:t>подтверждающих</a:t>
            </a:r>
            <a:r>
              <a:rPr sz="900" spc="-20" dirty="0">
                <a:latin typeface="Microsoft Sans Serif"/>
                <a:cs typeface="Microsoft Sans Serif"/>
              </a:rPr>
              <a:t> </a:t>
            </a:r>
            <a:r>
              <a:rPr sz="900" spc="-10" dirty="0">
                <a:latin typeface="Microsoft Sans Serif"/>
                <a:cs typeface="Microsoft Sans Serif"/>
              </a:rPr>
              <a:t>прохождение</a:t>
            </a:r>
            <a:r>
              <a:rPr sz="900" spc="15" dirty="0">
                <a:latin typeface="Microsoft Sans Serif"/>
                <a:cs typeface="Microsoft Sans Serif"/>
              </a:rPr>
              <a:t> </a:t>
            </a:r>
            <a:r>
              <a:rPr sz="900" spc="-10" dirty="0">
                <a:latin typeface="Microsoft Sans Serif"/>
                <a:cs typeface="Microsoft Sans Serif"/>
              </a:rPr>
              <a:t>государственной </a:t>
            </a:r>
            <a:r>
              <a:rPr sz="900" spc="-20" dirty="0">
                <a:latin typeface="Microsoft Sans Serif"/>
                <a:cs typeface="Microsoft Sans Serif"/>
              </a:rPr>
              <a:t>дактилоскопической</a:t>
            </a:r>
            <a:r>
              <a:rPr sz="900" spc="25" dirty="0">
                <a:latin typeface="Microsoft Sans Serif"/>
                <a:cs typeface="Microsoft Sans Serif"/>
              </a:rPr>
              <a:t> </a:t>
            </a:r>
            <a:r>
              <a:rPr sz="900" dirty="0">
                <a:latin typeface="Microsoft Sans Serif"/>
                <a:cs typeface="Microsoft Sans Serif"/>
              </a:rPr>
              <a:t>регистрации</a:t>
            </a:r>
            <a:r>
              <a:rPr sz="900" spc="30" dirty="0">
                <a:latin typeface="Microsoft Sans Serif"/>
                <a:cs typeface="Microsoft Sans Serif"/>
              </a:rPr>
              <a:t> </a:t>
            </a:r>
            <a:r>
              <a:rPr sz="900" spc="-10" dirty="0">
                <a:latin typeface="Microsoft Sans Serif"/>
                <a:cs typeface="Microsoft Sans Serif"/>
              </a:rPr>
              <a:t>ребенка;</a:t>
            </a:r>
            <a:endParaRPr sz="900">
              <a:latin typeface="Microsoft Sans Serif"/>
              <a:cs typeface="Microsoft Sans Serif"/>
            </a:endParaRPr>
          </a:p>
          <a:p>
            <a:pPr marL="354965">
              <a:lnSpc>
                <a:spcPct val="100000"/>
              </a:lnSpc>
            </a:pPr>
            <a:r>
              <a:rPr sz="900" spc="-10" dirty="0">
                <a:latin typeface="Microsoft Sans Serif"/>
                <a:cs typeface="Microsoft Sans Serif"/>
              </a:rPr>
              <a:t>копии</a:t>
            </a:r>
            <a:r>
              <a:rPr sz="900" spc="-5" dirty="0">
                <a:latin typeface="Microsoft Sans Serif"/>
                <a:cs typeface="Microsoft Sans Serif"/>
              </a:rPr>
              <a:t> </a:t>
            </a:r>
            <a:r>
              <a:rPr sz="900" spc="-10" dirty="0">
                <a:latin typeface="Microsoft Sans Serif"/>
                <a:cs typeface="Microsoft Sans Serif"/>
              </a:rPr>
              <a:t>документов,</a:t>
            </a:r>
            <a:r>
              <a:rPr sz="900" spc="5" dirty="0">
                <a:latin typeface="Microsoft Sans Serif"/>
                <a:cs typeface="Microsoft Sans Serif"/>
              </a:rPr>
              <a:t> </a:t>
            </a:r>
            <a:r>
              <a:rPr sz="900" spc="-10" dirty="0">
                <a:latin typeface="Microsoft Sans Serif"/>
                <a:cs typeface="Microsoft Sans Serif"/>
              </a:rPr>
              <a:t>подтверждающих</a:t>
            </a:r>
            <a:r>
              <a:rPr sz="900" spc="-35" dirty="0">
                <a:latin typeface="Microsoft Sans Serif"/>
                <a:cs typeface="Microsoft Sans Serif"/>
              </a:rPr>
              <a:t> </a:t>
            </a:r>
            <a:r>
              <a:rPr sz="900" spc="-10" dirty="0">
                <a:latin typeface="Microsoft Sans Serif"/>
                <a:cs typeface="Microsoft Sans Serif"/>
              </a:rPr>
              <a:t>изучение</a:t>
            </a:r>
            <a:r>
              <a:rPr sz="900" spc="20" dirty="0">
                <a:latin typeface="Microsoft Sans Serif"/>
                <a:cs typeface="Microsoft Sans Serif"/>
              </a:rPr>
              <a:t> </a:t>
            </a:r>
            <a:r>
              <a:rPr sz="900" spc="-10" dirty="0">
                <a:latin typeface="Microsoft Sans Serif"/>
                <a:cs typeface="Microsoft Sans Serif"/>
              </a:rPr>
              <a:t>русского</a:t>
            </a:r>
            <a:r>
              <a:rPr sz="900" dirty="0">
                <a:latin typeface="Microsoft Sans Serif"/>
                <a:cs typeface="Microsoft Sans Serif"/>
              </a:rPr>
              <a:t> </a:t>
            </a:r>
            <a:r>
              <a:rPr sz="900" spc="-20" dirty="0">
                <a:latin typeface="Microsoft Sans Serif"/>
                <a:cs typeface="Microsoft Sans Serif"/>
              </a:rPr>
              <a:t>языка</a:t>
            </a:r>
            <a:r>
              <a:rPr sz="900" spc="5" dirty="0">
                <a:latin typeface="Microsoft Sans Serif"/>
                <a:cs typeface="Microsoft Sans Serif"/>
              </a:rPr>
              <a:t> </a:t>
            </a:r>
            <a:r>
              <a:rPr sz="900" spc="-10" dirty="0">
                <a:latin typeface="Microsoft Sans Serif"/>
                <a:cs typeface="Microsoft Sans Serif"/>
              </a:rPr>
              <a:t>ребенком</a:t>
            </a:r>
            <a:endParaRPr sz="900">
              <a:latin typeface="Microsoft Sans Serif"/>
              <a:cs typeface="Microsoft Sans Serif"/>
            </a:endParaRPr>
          </a:p>
          <a:p>
            <a:pPr marL="354965" marR="377190">
              <a:lnSpc>
                <a:spcPct val="100000"/>
              </a:lnSpc>
            </a:pPr>
            <a:r>
              <a:rPr sz="900" dirty="0">
                <a:latin typeface="Microsoft Sans Serif"/>
                <a:cs typeface="Microsoft Sans Serif"/>
              </a:rPr>
              <a:t>в</a:t>
            </a:r>
            <a:r>
              <a:rPr sz="900" spc="-10" dirty="0">
                <a:latin typeface="Microsoft Sans Serif"/>
                <a:cs typeface="Microsoft Sans Serif"/>
              </a:rPr>
              <a:t> образовательных</a:t>
            </a:r>
            <a:r>
              <a:rPr sz="900" spc="-5" dirty="0">
                <a:latin typeface="Microsoft Sans Serif"/>
                <a:cs typeface="Microsoft Sans Serif"/>
              </a:rPr>
              <a:t> </a:t>
            </a:r>
            <a:r>
              <a:rPr sz="900" spc="-10" dirty="0">
                <a:latin typeface="Microsoft Sans Serif"/>
                <a:cs typeface="Microsoft Sans Serif"/>
              </a:rPr>
              <a:t>организациях</a:t>
            </a:r>
            <a:r>
              <a:rPr sz="900" spc="-15" dirty="0">
                <a:latin typeface="Microsoft Sans Serif"/>
                <a:cs typeface="Microsoft Sans Serif"/>
              </a:rPr>
              <a:t> </a:t>
            </a:r>
            <a:r>
              <a:rPr sz="900" dirty="0">
                <a:latin typeface="Microsoft Sans Serif"/>
                <a:cs typeface="Microsoft Sans Serif"/>
              </a:rPr>
              <a:t>иностранного (иностранных)</a:t>
            </a:r>
            <a:r>
              <a:rPr sz="900" spc="30" dirty="0">
                <a:latin typeface="Microsoft Sans Serif"/>
                <a:cs typeface="Microsoft Sans Serif"/>
              </a:rPr>
              <a:t> </a:t>
            </a:r>
            <a:r>
              <a:rPr sz="900" spc="-10" dirty="0">
                <a:latin typeface="Microsoft Sans Serif"/>
                <a:cs typeface="Microsoft Sans Serif"/>
              </a:rPr>
              <a:t>государства </a:t>
            </a:r>
            <a:r>
              <a:rPr sz="900" dirty="0">
                <a:latin typeface="Microsoft Sans Serif"/>
                <a:cs typeface="Microsoft Sans Serif"/>
              </a:rPr>
              <a:t>(государств)</a:t>
            </a:r>
            <a:r>
              <a:rPr sz="900" spc="-30" dirty="0">
                <a:latin typeface="Microsoft Sans Serif"/>
                <a:cs typeface="Microsoft Sans Serif"/>
              </a:rPr>
              <a:t> </a:t>
            </a:r>
            <a:r>
              <a:rPr sz="900" dirty="0">
                <a:latin typeface="Microsoft Sans Serif"/>
                <a:cs typeface="Microsoft Sans Serif"/>
              </a:rPr>
              <a:t>(со</a:t>
            </a:r>
            <a:r>
              <a:rPr sz="900" spc="-15" dirty="0">
                <a:latin typeface="Microsoft Sans Serif"/>
                <a:cs typeface="Microsoft Sans Serif"/>
              </a:rPr>
              <a:t> </a:t>
            </a:r>
            <a:r>
              <a:rPr sz="900" dirty="0">
                <a:latin typeface="Microsoft Sans Serif"/>
                <a:cs typeface="Microsoft Sans Serif"/>
              </a:rPr>
              <a:t>2</a:t>
            </a:r>
            <a:r>
              <a:rPr sz="900" spc="-5" dirty="0">
                <a:latin typeface="Microsoft Sans Serif"/>
                <a:cs typeface="Microsoft Sans Serif"/>
              </a:rPr>
              <a:t> </a:t>
            </a:r>
            <a:r>
              <a:rPr sz="900" dirty="0">
                <a:latin typeface="Microsoft Sans Serif"/>
                <a:cs typeface="Microsoft Sans Serif"/>
              </a:rPr>
              <a:t>по</a:t>
            </a:r>
            <a:r>
              <a:rPr sz="900" spc="-20" dirty="0">
                <a:latin typeface="Microsoft Sans Serif"/>
                <a:cs typeface="Microsoft Sans Serif"/>
              </a:rPr>
              <a:t> </a:t>
            </a:r>
            <a:r>
              <a:rPr sz="900" dirty="0">
                <a:latin typeface="Microsoft Sans Serif"/>
                <a:cs typeface="Microsoft Sans Serif"/>
              </a:rPr>
              <a:t>11</a:t>
            </a:r>
            <a:r>
              <a:rPr sz="900" spc="-15" dirty="0">
                <a:latin typeface="Microsoft Sans Serif"/>
                <a:cs typeface="Microsoft Sans Serif"/>
              </a:rPr>
              <a:t> </a:t>
            </a:r>
            <a:r>
              <a:rPr sz="900" dirty="0">
                <a:latin typeface="Microsoft Sans Serif"/>
                <a:cs typeface="Microsoft Sans Serif"/>
              </a:rPr>
              <a:t>класс)</a:t>
            </a:r>
            <a:r>
              <a:rPr sz="900" spc="-15" dirty="0">
                <a:latin typeface="Microsoft Sans Serif"/>
                <a:cs typeface="Microsoft Sans Serif"/>
              </a:rPr>
              <a:t> </a:t>
            </a:r>
            <a:r>
              <a:rPr sz="900" dirty="0">
                <a:latin typeface="Microsoft Sans Serif"/>
                <a:cs typeface="Microsoft Sans Serif"/>
              </a:rPr>
              <a:t>(при</a:t>
            </a:r>
            <a:r>
              <a:rPr sz="900" spc="-30" dirty="0">
                <a:latin typeface="Microsoft Sans Serif"/>
                <a:cs typeface="Microsoft Sans Serif"/>
              </a:rPr>
              <a:t> </a:t>
            </a:r>
            <a:r>
              <a:rPr sz="900" spc="-10" dirty="0">
                <a:latin typeface="Microsoft Sans Serif"/>
                <a:cs typeface="Microsoft Sans Serif"/>
              </a:rPr>
              <a:t>наличии);</a:t>
            </a:r>
            <a:endParaRPr sz="900">
              <a:latin typeface="Microsoft Sans Serif"/>
              <a:cs typeface="Microsoft Sans Serif"/>
            </a:endParaRPr>
          </a:p>
          <a:p>
            <a:pPr marL="354965">
              <a:lnSpc>
                <a:spcPct val="100000"/>
              </a:lnSpc>
            </a:pPr>
            <a:r>
              <a:rPr sz="900" spc="-10" dirty="0">
                <a:latin typeface="Microsoft Sans Serif"/>
                <a:cs typeface="Microsoft Sans Serif"/>
              </a:rPr>
              <a:t>копии</a:t>
            </a:r>
            <a:r>
              <a:rPr sz="900" spc="-20" dirty="0">
                <a:latin typeface="Microsoft Sans Serif"/>
                <a:cs typeface="Microsoft Sans Serif"/>
              </a:rPr>
              <a:t> </a:t>
            </a:r>
            <a:r>
              <a:rPr sz="900" spc="-10" dirty="0">
                <a:latin typeface="Microsoft Sans Serif"/>
                <a:cs typeface="Microsoft Sans Serif"/>
              </a:rPr>
              <a:t>документов,</a:t>
            </a:r>
            <a:r>
              <a:rPr sz="900" spc="-5" dirty="0">
                <a:latin typeface="Microsoft Sans Serif"/>
                <a:cs typeface="Microsoft Sans Serif"/>
              </a:rPr>
              <a:t> </a:t>
            </a:r>
            <a:r>
              <a:rPr sz="900" dirty="0">
                <a:latin typeface="Microsoft Sans Serif"/>
                <a:cs typeface="Microsoft Sans Serif"/>
              </a:rPr>
              <a:t>удостоверяющих</a:t>
            </a:r>
            <a:r>
              <a:rPr sz="900" spc="-40" dirty="0">
                <a:latin typeface="Microsoft Sans Serif"/>
                <a:cs typeface="Microsoft Sans Serif"/>
              </a:rPr>
              <a:t> </a:t>
            </a:r>
            <a:r>
              <a:rPr sz="900" dirty="0">
                <a:latin typeface="Microsoft Sans Serif"/>
                <a:cs typeface="Microsoft Sans Serif"/>
              </a:rPr>
              <a:t>личность</a:t>
            </a:r>
            <a:r>
              <a:rPr sz="900" spc="275" dirty="0">
                <a:latin typeface="Microsoft Sans Serif"/>
                <a:cs typeface="Microsoft Sans Serif"/>
              </a:rPr>
              <a:t> </a:t>
            </a:r>
            <a:r>
              <a:rPr sz="900" spc="-10" dirty="0">
                <a:latin typeface="Microsoft Sans Serif"/>
                <a:cs typeface="Microsoft Sans Serif"/>
              </a:rPr>
              <a:t>ребенка;</a:t>
            </a:r>
            <a:endParaRPr sz="900">
              <a:latin typeface="Microsoft Sans Serif"/>
              <a:cs typeface="Microsoft Sans Serif"/>
            </a:endParaRPr>
          </a:p>
          <a:p>
            <a:pPr marL="354965">
              <a:lnSpc>
                <a:spcPct val="100000"/>
              </a:lnSpc>
            </a:pPr>
            <a:r>
              <a:rPr sz="900" spc="-10" dirty="0">
                <a:latin typeface="Microsoft Sans Serif"/>
                <a:cs typeface="Microsoft Sans Serif"/>
              </a:rPr>
              <a:t>копии</a:t>
            </a:r>
            <a:r>
              <a:rPr sz="900" dirty="0">
                <a:latin typeface="Microsoft Sans Serif"/>
                <a:cs typeface="Microsoft Sans Serif"/>
              </a:rPr>
              <a:t> </a:t>
            </a:r>
            <a:r>
              <a:rPr sz="900" spc="-10" dirty="0">
                <a:latin typeface="Microsoft Sans Serif"/>
                <a:cs typeface="Microsoft Sans Serif"/>
              </a:rPr>
              <a:t>документов,</a:t>
            </a:r>
            <a:r>
              <a:rPr sz="900" spc="10" dirty="0">
                <a:latin typeface="Microsoft Sans Serif"/>
                <a:cs typeface="Microsoft Sans Serif"/>
              </a:rPr>
              <a:t> </a:t>
            </a:r>
            <a:r>
              <a:rPr sz="900" spc="-10" dirty="0">
                <a:latin typeface="Microsoft Sans Serif"/>
                <a:cs typeface="Microsoft Sans Serif"/>
              </a:rPr>
              <a:t>подтверждающих</a:t>
            </a:r>
            <a:r>
              <a:rPr sz="900" spc="-30" dirty="0">
                <a:latin typeface="Microsoft Sans Serif"/>
                <a:cs typeface="Microsoft Sans Serif"/>
              </a:rPr>
              <a:t> </a:t>
            </a:r>
            <a:r>
              <a:rPr sz="900" dirty="0">
                <a:latin typeface="Microsoft Sans Serif"/>
                <a:cs typeface="Microsoft Sans Serif"/>
              </a:rPr>
              <a:t>присвоение</a:t>
            </a:r>
            <a:r>
              <a:rPr sz="900" spc="-20" dirty="0">
                <a:latin typeface="Microsoft Sans Serif"/>
                <a:cs typeface="Microsoft Sans Serif"/>
              </a:rPr>
              <a:t> </a:t>
            </a:r>
            <a:r>
              <a:rPr sz="900" dirty="0">
                <a:latin typeface="Microsoft Sans Serif"/>
                <a:cs typeface="Microsoft Sans Serif"/>
              </a:rPr>
              <a:t>родителю</a:t>
            </a:r>
            <a:r>
              <a:rPr sz="900" spc="-5" dirty="0">
                <a:latin typeface="Microsoft Sans Serif"/>
                <a:cs typeface="Microsoft Sans Serif"/>
              </a:rPr>
              <a:t> </a:t>
            </a:r>
            <a:r>
              <a:rPr sz="900" spc="-20" dirty="0">
                <a:latin typeface="Microsoft Sans Serif"/>
                <a:cs typeface="Microsoft Sans Serif"/>
              </a:rPr>
              <a:t>ИНН,</a:t>
            </a:r>
            <a:endParaRPr sz="900">
              <a:latin typeface="Microsoft Sans Serif"/>
              <a:cs typeface="Microsoft Sans Serif"/>
            </a:endParaRPr>
          </a:p>
          <a:p>
            <a:pPr marL="354965" marR="130175">
              <a:lnSpc>
                <a:spcPct val="100000"/>
              </a:lnSpc>
            </a:pPr>
            <a:r>
              <a:rPr sz="900" spc="-10" dirty="0">
                <a:latin typeface="Microsoft Sans Serif"/>
                <a:cs typeface="Microsoft Sans Serif"/>
              </a:rPr>
              <a:t>копия СНИЛС </a:t>
            </a:r>
            <a:r>
              <a:rPr sz="900" dirty="0">
                <a:latin typeface="Microsoft Sans Serif"/>
                <a:cs typeface="Microsoft Sans Serif"/>
              </a:rPr>
              <a:t>родителя</a:t>
            </a:r>
            <a:r>
              <a:rPr sz="900" spc="-25" dirty="0">
                <a:latin typeface="Microsoft Sans Serif"/>
                <a:cs typeface="Microsoft Sans Serif"/>
              </a:rPr>
              <a:t> </a:t>
            </a:r>
            <a:r>
              <a:rPr sz="900" dirty="0">
                <a:latin typeface="Microsoft Sans Serif"/>
                <a:cs typeface="Microsoft Sans Serif"/>
              </a:rPr>
              <a:t>(при</a:t>
            </a:r>
            <a:r>
              <a:rPr sz="900" spc="-5" dirty="0">
                <a:latin typeface="Microsoft Sans Serif"/>
                <a:cs typeface="Microsoft Sans Serif"/>
              </a:rPr>
              <a:t> </a:t>
            </a:r>
            <a:r>
              <a:rPr sz="900" dirty="0">
                <a:latin typeface="Microsoft Sans Serif"/>
                <a:cs typeface="Microsoft Sans Serif"/>
              </a:rPr>
              <a:t>наличии),</a:t>
            </a:r>
            <a:r>
              <a:rPr sz="900" spc="-10" dirty="0">
                <a:latin typeface="Microsoft Sans Serif"/>
                <a:cs typeface="Microsoft Sans Serif"/>
              </a:rPr>
              <a:t> </a:t>
            </a:r>
            <a:r>
              <a:rPr sz="900" dirty="0">
                <a:latin typeface="Microsoft Sans Serif"/>
                <a:cs typeface="Microsoft Sans Serif"/>
              </a:rPr>
              <a:t>а</a:t>
            </a:r>
            <a:r>
              <a:rPr sz="900" spc="-5" dirty="0">
                <a:latin typeface="Microsoft Sans Serif"/>
                <a:cs typeface="Microsoft Sans Serif"/>
              </a:rPr>
              <a:t> </a:t>
            </a:r>
            <a:r>
              <a:rPr sz="900" spc="-20" dirty="0">
                <a:latin typeface="Microsoft Sans Serif"/>
                <a:cs typeface="Microsoft Sans Serif"/>
              </a:rPr>
              <a:t>также</a:t>
            </a:r>
            <a:r>
              <a:rPr sz="900" spc="-5" dirty="0">
                <a:latin typeface="Microsoft Sans Serif"/>
                <a:cs typeface="Microsoft Sans Serif"/>
              </a:rPr>
              <a:t> </a:t>
            </a:r>
            <a:r>
              <a:rPr sz="900" spc="-10" dirty="0">
                <a:latin typeface="Microsoft Sans Serif"/>
                <a:cs typeface="Microsoft Sans Serif"/>
              </a:rPr>
              <a:t>СНИЛС ребенка </a:t>
            </a:r>
            <a:r>
              <a:rPr sz="900" dirty="0">
                <a:latin typeface="Microsoft Sans Serif"/>
                <a:cs typeface="Microsoft Sans Serif"/>
              </a:rPr>
              <a:t>(при</a:t>
            </a:r>
            <a:r>
              <a:rPr sz="900" spc="-15" dirty="0">
                <a:latin typeface="Microsoft Sans Serif"/>
                <a:cs typeface="Microsoft Sans Serif"/>
              </a:rPr>
              <a:t> </a:t>
            </a:r>
            <a:r>
              <a:rPr sz="900" spc="-10" dirty="0">
                <a:latin typeface="Microsoft Sans Serif"/>
                <a:cs typeface="Microsoft Sans Serif"/>
              </a:rPr>
              <a:t>наличии); медицинское</a:t>
            </a:r>
            <a:r>
              <a:rPr sz="900" spc="-20" dirty="0">
                <a:latin typeface="Microsoft Sans Serif"/>
                <a:cs typeface="Microsoft Sans Serif"/>
              </a:rPr>
              <a:t> </a:t>
            </a:r>
            <a:r>
              <a:rPr sz="900" spc="-10" dirty="0">
                <a:latin typeface="Microsoft Sans Serif"/>
                <a:cs typeface="Microsoft Sans Serif"/>
              </a:rPr>
              <a:t>заключение</a:t>
            </a:r>
            <a:r>
              <a:rPr sz="900" spc="15" dirty="0">
                <a:latin typeface="Microsoft Sans Serif"/>
                <a:cs typeface="Microsoft Sans Serif"/>
              </a:rPr>
              <a:t> </a:t>
            </a:r>
            <a:r>
              <a:rPr sz="900" dirty="0">
                <a:latin typeface="Microsoft Sans Serif"/>
                <a:cs typeface="Microsoft Sans Serif"/>
              </a:rPr>
              <a:t>об</a:t>
            </a:r>
            <a:r>
              <a:rPr sz="900" spc="-5" dirty="0">
                <a:latin typeface="Microsoft Sans Serif"/>
                <a:cs typeface="Microsoft Sans Serif"/>
              </a:rPr>
              <a:t> </a:t>
            </a:r>
            <a:r>
              <a:rPr sz="900" dirty="0">
                <a:latin typeface="Microsoft Sans Serif"/>
                <a:cs typeface="Microsoft Sans Serif"/>
              </a:rPr>
              <a:t>отсутствии</a:t>
            </a:r>
            <a:r>
              <a:rPr sz="900" spc="-10" dirty="0">
                <a:latin typeface="Microsoft Sans Serif"/>
                <a:cs typeface="Microsoft Sans Serif"/>
              </a:rPr>
              <a:t> </a:t>
            </a:r>
            <a:r>
              <a:rPr sz="900" dirty="0">
                <a:latin typeface="Microsoft Sans Serif"/>
                <a:cs typeface="Microsoft Sans Serif"/>
              </a:rPr>
              <a:t>у</a:t>
            </a:r>
            <a:r>
              <a:rPr sz="900" spc="-10" dirty="0">
                <a:latin typeface="Microsoft Sans Serif"/>
                <a:cs typeface="Microsoft Sans Serif"/>
              </a:rPr>
              <a:t> ребенка</a:t>
            </a:r>
            <a:r>
              <a:rPr sz="900" dirty="0">
                <a:latin typeface="Microsoft Sans Serif"/>
                <a:cs typeface="Microsoft Sans Serif"/>
              </a:rPr>
              <a:t> </a:t>
            </a:r>
            <a:r>
              <a:rPr sz="900" spc="-10" dirty="0">
                <a:latin typeface="Microsoft Sans Serif"/>
                <a:cs typeface="Microsoft Sans Serif"/>
              </a:rPr>
              <a:t>инфекционных</a:t>
            </a:r>
            <a:r>
              <a:rPr sz="900" spc="5" dirty="0">
                <a:latin typeface="Microsoft Sans Serif"/>
                <a:cs typeface="Microsoft Sans Serif"/>
              </a:rPr>
              <a:t> </a:t>
            </a:r>
            <a:r>
              <a:rPr sz="900" spc="-10" dirty="0">
                <a:latin typeface="Microsoft Sans Serif"/>
                <a:cs typeface="Microsoft Sans Serif"/>
              </a:rPr>
              <a:t>заболеваний, </a:t>
            </a:r>
            <a:r>
              <a:rPr sz="900" dirty="0">
                <a:latin typeface="Microsoft Sans Serif"/>
                <a:cs typeface="Microsoft Sans Serif"/>
              </a:rPr>
              <a:t>представляющих</a:t>
            </a:r>
            <a:r>
              <a:rPr sz="900" spc="-50" dirty="0">
                <a:latin typeface="Microsoft Sans Serif"/>
                <a:cs typeface="Microsoft Sans Serif"/>
              </a:rPr>
              <a:t> </a:t>
            </a:r>
            <a:r>
              <a:rPr sz="900" dirty="0">
                <a:latin typeface="Microsoft Sans Serif"/>
                <a:cs typeface="Microsoft Sans Serif"/>
              </a:rPr>
              <a:t>опасность</a:t>
            </a:r>
            <a:r>
              <a:rPr sz="900" spc="-15" dirty="0">
                <a:latin typeface="Microsoft Sans Serif"/>
                <a:cs typeface="Microsoft Sans Serif"/>
              </a:rPr>
              <a:t> </a:t>
            </a:r>
            <a:r>
              <a:rPr sz="900" dirty="0">
                <a:latin typeface="Microsoft Sans Serif"/>
                <a:cs typeface="Microsoft Sans Serif"/>
              </a:rPr>
              <a:t>для</a:t>
            </a:r>
            <a:r>
              <a:rPr sz="900" spc="-15" dirty="0">
                <a:latin typeface="Microsoft Sans Serif"/>
                <a:cs typeface="Microsoft Sans Serif"/>
              </a:rPr>
              <a:t> </a:t>
            </a:r>
            <a:r>
              <a:rPr sz="900" spc="-10" dirty="0">
                <a:latin typeface="Microsoft Sans Serif"/>
                <a:cs typeface="Microsoft Sans Serif"/>
              </a:rPr>
              <a:t>окружающих;</a:t>
            </a:r>
            <a:endParaRPr sz="900">
              <a:latin typeface="Microsoft Sans Serif"/>
              <a:cs typeface="Microsoft Sans Serif"/>
            </a:endParaRPr>
          </a:p>
          <a:p>
            <a:pPr marL="354965" marR="386715">
              <a:lnSpc>
                <a:spcPct val="100000"/>
              </a:lnSpc>
              <a:spcBef>
                <a:spcPts val="5"/>
              </a:spcBef>
            </a:pPr>
            <a:r>
              <a:rPr sz="900" spc="-10" dirty="0">
                <a:latin typeface="Microsoft Sans Serif"/>
                <a:cs typeface="Microsoft Sans Serif"/>
              </a:rPr>
              <a:t>копии</a:t>
            </a:r>
            <a:r>
              <a:rPr sz="900" spc="-5" dirty="0">
                <a:latin typeface="Microsoft Sans Serif"/>
                <a:cs typeface="Microsoft Sans Serif"/>
              </a:rPr>
              <a:t> </a:t>
            </a:r>
            <a:r>
              <a:rPr sz="900" spc="-10" dirty="0">
                <a:latin typeface="Microsoft Sans Serif"/>
                <a:cs typeface="Microsoft Sans Serif"/>
              </a:rPr>
              <a:t>документов,</a:t>
            </a:r>
            <a:r>
              <a:rPr sz="900" spc="10" dirty="0">
                <a:latin typeface="Microsoft Sans Serif"/>
                <a:cs typeface="Microsoft Sans Serif"/>
              </a:rPr>
              <a:t> </a:t>
            </a:r>
            <a:r>
              <a:rPr sz="900" spc="-10" dirty="0">
                <a:latin typeface="Microsoft Sans Serif"/>
                <a:cs typeface="Microsoft Sans Serif"/>
              </a:rPr>
              <a:t>подтверждающих</a:t>
            </a:r>
            <a:r>
              <a:rPr sz="900" spc="-30" dirty="0">
                <a:latin typeface="Microsoft Sans Serif"/>
                <a:cs typeface="Microsoft Sans Serif"/>
              </a:rPr>
              <a:t> </a:t>
            </a:r>
            <a:r>
              <a:rPr sz="900" dirty="0">
                <a:latin typeface="Microsoft Sans Serif"/>
                <a:cs typeface="Microsoft Sans Serif"/>
              </a:rPr>
              <a:t>осуществление</a:t>
            </a:r>
            <a:r>
              <a:rPr sz="900" spc="-10" dirty="0">
                <a:latin typeface="Microsoft Sans Serif"/>
                <a:cs typeface="Microsoft Sans Serif"/>
              </a:rPr>
              <a:t> </a:t>
            </a:r>
            <a:r>
              <a:rPr sz="900" dirty="0">
                <a:latin typeface="Microsoft Sans Serif"/>
                <a:cs typeface="Microsoft Sans Serif"/>
              </a:rPr>
              <a:t>родителем</a:t>
            </a:r>
            <a:r>
              <a:rPr sz="900" spc="-15" dirty="0">
                <a:latin typeface="Microsoft Sans Serif"/>
                <a:cs typeface="Microsoft Sans Serif"/>
              </a:rPr>
              <a:t> </a:t>
            </a:r>
            <a:r>
              <a:rPr sz="900" spc="-10" dirty="0">
                <a:latin typeface="Microsoft Sans Serif"/>
                <a:cs typeface="Microsoft Sans Serif"/>
              </a:rPr>
              <a:t>(законным представителем)</a:t>
            </a:r>
            <a:r>
              <a:rPr sz="900" spc="-20" dirty="0">
                <a:latin typeface="Microsoft Sans Serif"/>
                <a:cs typeface="Microsoft Sans Serif"/>
              </a:rPr>
              <a:t> </a:t>
            </a:r>
            <a:r>
              <a:rPr sz="900" dirty="0">
                <a:latin typeface="Microsoft Sans Serif"/>
                <a:cs typeface="Microsoft Sans Serif"/>
              </a:rPr>
              <a:t>трудовой</a:t>
            </a:r>
            <a:r>
              <a:rPr sz="900" spc="10" dirty="0">
                <a:latin typeface="Microsoft Sans Serif"/>
                <a:cs typeface="Microsoft Sans Serif"/>
              </a:rPr>
              <a:t> </a:t>
            </a:r>
            <a:r>
              <a:rPr sz="900" dirty="0">
                <a:latin typeface="Microsoft Sans Serif"/>
                <a:cs typeface="Microsoft Sans Serif"/>
              </a:rPr>
              <a:t>деятельности</a:t>
            </a:r>
            <a:r>
              <a:rPr sz="900" spc="10" dirty="0">
                <a:latin typeface="Microsoft Sans Serif"/>
                <a:cs typeface="Microsoft Sans Serif"/>
              </a:rPr>
              <a:t> </a:t>
            </a:r>
            <a:r>
              <a:rPr sz="900" dirty="0">
                <a:latin typeface="Microsoft Sans Serif"/>
                <a:cs typeface="Microsoft Sans Serif"/>
              </a:rPr>
              <a:t>(при</a:t>
            </a:r>
            <a:r>
              <a:rPr sz="900" spc="10" dirty="0">
                <a:latin typeface="Microsoft Sans Serif"/>
                <a:cs typeface="Microsoft Sans Serif"/>
              </a:rPr>
              <a:t> </a:t>
            </a:r>
            <a:r>
              <a:rPr sz="900" spc="-10" dirty="0">
                <a:latin typeface="Microsoft Sans Serif"/>
                <a:cs typeface="Microsoft Sans Serif"/>
              </a:rPr>
              <a:t>наличии).</a:t>
            </a:r>
            <a:endParaRPr sz="900">
              <a:latin typeface="Microsoft Sans Serif"/>
              <a:cs typeface="Microsoft Sans Serif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01497" y="6127496"/>
            <a:ext cx="4398645" cy="3302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54610">
              <a:lnSpc>
                <a:spcPct val="100000"/>
              </a:lnSpc>
              <a:spcBef>
                <a:spcPts val="95"/>
              </a:spcBef>
            </a:pPr>
            <a:r>
              <a:rPr sz="1000" b="1" i="1" dirty="0">
                <a:solidFill>
                  <a:srgbClr val="FF0000"/>
                </a:solidFill>
                <a:latin typeface="Arial"/>
                <a:cs typeface="Arial"/>
              </a:rPr>
              <a:t>Все</a:t>
            </a:r>
            <a:r>
              <a:rPr sz="1000" b="1" i="1" spc="-4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000" b="1" i="1" dirty="0">
                <a:solidFill>
                  <a:srgbClr val="FF0000"/>
                </a:solidFill>
                <a:latin typeface="Arial"/>
                <a:cs typeface="Arial"/>
              </a:rPr>
              <a:t>документы</a:t>
            </a:r>
            <a:r>
              <a:rPr sz="1000" b="1" i="1" spc="-2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000" b="1" i="1" dirty="0">
                <a:solidFill>
                  <a:srgbClr val="FF0000"/>
                </a:solidFill>
                <a:latin typeface="Arial"/>
                <a:cs typeface="Arial"/>
              </a:rPr>
              <a:t>представляются</a:t>
            </a:r>
            <a:r>
              <a:rPr sz="1000" b="1" i="1" spc="-4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000" b="1" i="1" dirty="0">
                <a:solidFill>
                  <a:srgbClr val="FF0000"/>
                </a:solidFill>
                <a:latin typeface="Arial"/>
                <a:cs typeface="Arial"/>
              </a:rPr>
              <a:t>на</a:t>
            </a:r>
            <a:r>
              <a:rPr sz="1000" b="1" i="1" spc="-3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000" b="1" i="1" dirty="0">
                <a:solidFill>
                  <a:srgbClr val="FF0000"/>
                </a:solidFill>
                <a:latin typeface="Arial"/>
                <a:cs typeface="Arial"/>
              </a:rPr>
              <a:t>русском</a:t>
            </a:r>
            <a:r>
              <a:rPr sz="1000" b="1" i="1" spc="-4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000" b="1" i="1" dirty="0">
                <a:solidFill>
                  <a:srgbClr val="FF0000"/>
                </a:solidFill>
                <a:latin typeface="Arial"/>
                <a:cs typeface="Arial"/>
              </a:rPr>
              <a:t>языке</a:t>
            </a:r>
            <a:r>
              <a:rPr sz="1000" b="1" i="1" spc="-2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000" b="1" i="1" dirty="0">
                <a:solidFill>
                  <a:srgbClr val="FF0000"/>
                </a:solidFill>
                <a:latin typeface="Arial"/>
                <a:cs typeface="Arial"/>
              </a:rPr>
              <a:t>или</a:t>
            </a:r>
            <a:r>
              <a:rPr sz="1000" b="1" i="1" spc="-3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000" b="1" i="1" dirty="0">
                <a:solidFill>
                  <a:srgbClr val="FF0000"/>
                </a:solidFill>
                <a:latin typeface="Arial"/>
                <a:cs typeface="Arial"/>
              </a:rPr>
              <a:t>вместе</a:t>
            </a:r>
            <a:r>
              <a:rPr sz="1000" b="1" i="1" spc="-3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000" b="1" i="1" spc="-50" dirty="0">
                <a:solidFill>
                  <a:srgbClr val="FF0000"/>
                </a:solidFill>
                <a:latin typeface="Arial"/>
                <a:cs typeface="Arial"/>
              </a:rPr>
              <a:t>с </a:t>
            </a:r>
            <a:r>
              <a:rPr sz="1000" b="1" i="1" dirty="0">
                <a:solidFill>
                  <a:srgbClr val="FF0000"/>
                </a:solidFill>
                <a:latin typeface="Arial"/>
                <a:cs typeface="Arial"/>
              </a:rPr>
              <a:t>заверенным</a:t>
            </a:r>
            <a:r>
              <a:rPr sz="1000" b="1" i="1" spc="-3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000" b="1" i="1" dirty="0">
                <a:solidFill>
                  <a:srgbClr val="FF0000"/>
                </a:solidFill>
                <a:latin typeface="Arial"/>
                <a:cs typeface="Arial"/>
              </a:rPr>
              <a:t>в</a:t>
            </a:r>
            <a:r>
              <a:rPr sz="1000" b="1" i="1" spc="-2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000" b="1" i="1" spc="-10" dirty="0">
                <a:solidFill>
                  <a:srgbClr val="FF0000"/>
                </a:solidFill>
                <a:latin typeface="Arial"/>
                <a:cs typeface="Arial"/>
              </a:rPr>
              <a:t>установленном</a:t>
            </a:r>
            <a:r>
              <a:rPr sz="1000" b="1" i="1" spc="-2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000" b="1" i="1" dirty="0">
                <a:solidFill>
                  <a:srgbClr val="FF0000"/>
                </a:solidFill>
                <a:latin typeface="Arial"/>
                <a:cs typeface="Arial"/>
              </a:rPr>
              <a:t>порядке</a:t>
            </a:r>
            <a:r>
              <a:rPr sz="1000" b="1" i="1" spc="15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000" b="1" i="1" dirty="0">
                <a:solidFill>
                  <a:srgbClr val="FF0000"/>
                </a:solidFill>
                <a:latin typeface="Arial"/>
                <a:cs typeface="Arial"/>
              </a:rPr>
              <a:t>переводом</a:t>
            </a:r>
            <a:r>
              <a:rPr sz="1000" b="1" i="1" spc="-1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000" b="1" i="1" dirty="0">
                <a:solidFill>
                  <a:srgbClr val="FF0000"/>
                </a:solidFill>
                <a:latin typeface="Arial"/>
                <a:cs typeface="Arial"/>
              </a:rPr>
              <a:t>на</a:t>
            </a:r>
            <a:r>
              <a:rPr sz="1000" b="1" i="1" spc="-3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000" b="1" i="1" dirty="0">
                <a:solidFill>
                  <a:srgbClr val="FF0000"/>
                </a:solidFill>
                <a:latin typeface="Arial"/>
                <a:cs typeface="Arial"/>
              </a:rPr>
              <a:t>русский</a:t>
            </a:r>
            <a:r>
              <a:rPr sz="1000" b="1" i="1" spc="-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000" b="1" i="1" spc="-10" dirty="0">
                <a:solidFill>
                  <a:srgbClr val="FF0000"/>
                </a:solidFill>
                <a:latin typeface="Arial"/>
                <a:cs typeface="Arial"/>
              </a:rPr>
              <a:t>язык.</a:t>
            </a:r>
            <a:endParaRPr sz="1000">
              <a:latin typeface="Arial"/>
              <a:cs typeface="Arial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111252" y="1652016"/>
            <a:ext cx="5181600" cy="713740"/>
          </a:xfrm>
          <a:custGeom>
            <a:avLst/>
            <a:gdLst/>
            <a:ahLst/>
            <a:cxnLst/>
            <a:rect l="l" t="t" r="r" b="b"/>
            <a:pathLst>
              <a:path w="5181600" h="713739">
                <a:moveTo>
                  <a:pt x="5135626" y="0"/>
                </a:moveTo>
                <a:lnTo>
                  <a:pt x="45986" y="0"/>
                </a:lnTo>
                <a:lnTo>
                  <a:pt x="28085" y="3611"/>
                </a:lnTo>
                <a:lnTo>
                  <a:pt x="13468" y="13462"/>
                </a:lnTo>
                <a:lnTo>
                  <a:pt x="3613" y="28074"/>
                </a:lnTo>
                <a:lnTo>
                  <a:pt x="0" y="45974"/>
                </a:lnTo>
                <a:lnTo>
                  <a:pt x="0" y="667258"/>
                </a:lnTo>
                <a:lnTo>
                  <a:pt x="3613" y="685157"/>
                </a:lnTo>
                <a:lnTo>
                  <a:pt x="13468" y="699770"/>
                </a:lnTo>
                <a:lnTo>
                  <a:pt x="28085" y="709620"/>
                </a:lnTo>
                <a:lnTo>
                  <a:pt x="45986" y="713232"/>
                </a:lnTo>
                <a:lnTo>
                  <a:pt x="5135626" y="713232"/>
                </a:lnTo>
                <a:lnTo>
                  <a:pt x="5153525" y="709620"/>
                </a:lnTo>
                <a:lnTo>
                  <a:pt x="5168138" y="699770"/>
                </a:lnTo>
                <a:lnTo>
                  <a:pt x="5177988" y="685157"/>
                </a:lnTo>
                <a:lnTo>
                  <a:pt x="5181600" y="667258"/>
                </a:lnTo>
                <a:lnTo>
                  <a:pt x="5181600" y="45974"/>
                </a:lnTo>
                <a:lnTo>
                  <a:pt x="5177988" y="28074"/>
                </a:lnTo>
                <a:lnTo>
                  <a:pt x="5168138" y="13462"/>
                </a:lnTo>
                <a:lnTo>
                  <a:pt x="5153525" y="3611"/>
                </a:lnTo>
                <a:lnTo>
                  <a:pt x="5135626" y="0"/>
                </a:lnTo>
                <a:close/>
              </a:path>
            </a:pathLst>
          </a:custGeom>
          <a:solidFill>
            <a:srgbClr val="17417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1102563" y="1715515"/>
            <a:ext cx="319659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1800" b="1" spc="-10" dirty="0">
                <a:solidFill>
                  <a:srgbClr val="FFFFFF"/>
                </a:solidFill>
                <a:latin typeface="Arial"/>
                <a:cs typeface="Arial"/>
              </a:rPr>
              <a:t>ЗАЯВЛЕНИЕ</a:t>
            </a:r>
            <a:endParaRPr sz="18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sz="1800" b="1" dirty="0">
                <a:solidFill>
                  <a:srgbClr val="FFFFFF"/>
                </a:solidFill>
                <a:latin typeface="Arial"/>
                <a:cs typeface="Arial"/>
              </a:rPr>
              <a:t>И</a:t>
            </a:r>
            <a:r>
              <a:rPr sz="1800" b="1" spc="-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FFFFFF"/>
                </a:solidFill>
                <a:latin typeface="Arial"/>
                <a:cs typeface="Arial"/>
              </a:rPr>
              <a:t>ПЕРЕЧЕНЬ</a:t>
            </a:r>
            <a:r>
              <a:rPr sz="1800" b="1" spc="-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FFFFFF"/>
                </a:solidFill>
                <a:latin typeface="Arial"/>
                <a:cs typeface="Arial"/>
              </a:rPr>
              <a:t>ДОКУМЕНТОВ</a:t>
            </a:r>
            <a:endParaRPr sz="18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046346" y="951991"/>
            <a:ext cx="7560309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84150" indent="-171450">
              <a:lnSpc>
                <a:spcPct val="100000"/>
              </a:lnSpc>
              <a:spcBef>
                <a:spcPts val="100"/>
              </a:spcBef>
              <a:buFont typeface="Wingdings"/>
              <a:buChar char=""/>
              <a:tabLst>
                <a:tab pos="184150" algn="l"/>
              </a:tabLst>
            </a:pPr>
            <a:r>
              <a:rPr sz="1200" b="1" spc="-10" dirty="0">
                <a:solidFill>
                  <a:srgbClr val="1F4E79"/>
                </a:solidFill>
                <a:latin typeface="Arial"/>
                <a:cs typeface="Arial"/>
              </a:rPr>
              <a:t>Ребенок</a:t>
            </a:r>
            <a:r>
              <a:rPr sz="1200" b="1" spc="-65" dirty="0">
                <a:solidFill>
                  <a:srgbClr val="1F4E79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F4E79"/>
                </a:solidFill>
                <a:latin typeface="Arial"/>
                <a:cs typeface="Arial"/>
              </a:rPr>
              <a:t>не</a:t>
            </a:r>
            <a:r>
              <a:rPr sz="1200" b="1" spc="-20" dirty="0">
                <a:solidFill>
                  <a:srgbClr val="1F4E79"/>
                </a:solidFill>
                <a:latin typeface="Arial"/>
                <a:cs typeface="Arial"/>
              </a:rPr>
              <a:t> </a:t>
            </a:r>
            <a:r>
              <a:rPr sz="1200" b="1" spc="-10" dirty="0">
                <a:solidFill>
                  <a:srgbClr val="1F4E79"/>
                </a:solidFill>
                <a:latin typeface="Arial"/>
                <a:cs typeface="Arial"/>
              </a:rPr>
              <a:t>может</a:t>
            </a:r>
            <a:r>
              <a:rPr sz="1200" b="1" spc="-50" dirty="0">
                <a:solidFill>
                  <a:srgbClr val="1F4E79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F4E79"/>
                </a:solidFill>
                <a:latin typeface="Arial"/>
                <a:cs typeface="Arial"/>
              </a:rPr>
              <a:t>быть</a:t>
            </a:r>
            <a:r>
              <a:rPr sz="1200" b="1" spc="-30" dirty="0">
                <a:solidFill>
                  <a:srgbClr val="1F4E79"/>
                </a:solidFill>
                <a:latin typeface="Arial"/>
                <a:cs typeface="Arial"/>
              </a:rPr>
              <a:t> </a:t>
            </a:r>
            <a:r>
              <a:rPr sz="1200" b="1" spc="-20" dirty="0">
                <a:solidFill>
                  <a:srgbClr val="1F4E79"/>
                </a:solidFill>
                <a:latin typeface="Arial"/>
                <a:cs typeface="Arial"/>
              </a:rPr>
              <a:t>зачислен</a:t>
            </a:r>
            <a:r>
              <a:rPr sz="1200" b="1" spc="-55" dirty="0">
                <a:solidFill>
                  <a:srgbClr val="1F4E79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F4E79"/>
                </a:solidFill>
                <a:latin typeface="Arial"/>
                <a:cs typeface="Arial"/>
              </a:rPr>
              <a:t>в</a:t>
            </a:r>
            <a:r>
              <a:rPr sz="1200" b="1" spc="-30" dirty="0">
                <a:solidFill>
                  <a:srgbClr val="1F4E79"/>
                </a:solidFill>
                <a:latin typeface="Arial"/>
                <a:cs typeface="Arial"/>
              </a:rPr>
              <a:t> </a:t>
            </a:r>
            <a:r>
              <a:rPr sz="1200" b="1" spc="-10" dirty="0">
                <a:solidFill>
                  <a:srgbClr val="1F4E79"/>
                </a:solidFill>
                <a:latin typeface="Arial"/>
                <a:cs typeface="Arial"/>
              </a:rPr>
              <a:t>школу</a:t>
            </a:r>
            <a:r>
              <a:rPr sz="1200" b="1" spc="-45" dirty="0">
                <a:solidFill>
                  <a:srgbClr val="1F4E79"/>
                </a:solidFill>
                <a:latin typeface="Arial"/>
                <a:cs typeface="Arial"/>
              </a:rPr>
              <a:t> </a:t>
            </a:r>
            <a:r>
              <a:rPr sz="1200" b="1" spc="-10" dirty="0">
                <a:solidFill>
                  <a:srgbClr val="1F4E79"/>
                </a:solidFill>
                <a:latin typeface="Arial"/>
                <a:cs typeface="Arial"/>
              </a:rPr>
              <a:t>только</a:t>
            </a:r>
            <a:r>
              <a:rPr sz="1200" b="1" spc="-40" dirty="0">
                <a:solidFill>
                  <a:srgbClr val="1F4E79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F4E79"/>
                </a:solidFill>
                <a:latin typeface="Arial"/>
                <a:cs typeface="Arial"/>
              </a:rPr>
              <a:t>в</a:t>
            </a:r>
            <a:r>
              <a:rPr sz="1200" b="1" spc="-20" dirty="0">
                <a:solidFill>
                  <a:srgbClr val="1F4E79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F4E79"/>
                </a:solidFill>
                <a:latin typeface="Arial"/>
                <a:cs typeface="Arial"/>
              </a:rPr>
              <a:t>том</a:t>
            </a:r>
            <a:r>
              <a:rPr sz="1200" b="1" spc="-30" dirty="0">
                <a:solidFill>
                  <a:srgbClr val="1F4E79"/>
                </a:solidFill>
                <a:latin typeface="Arial"/>
                <a:cs typeface="Arial"/>
              </a:rPr>
              <a:t> </a:t>
            </a:r>
            <a:r>
              <a:rPr sz="1200" b="1" spc="-10" dirty="0">
                <a:solidFill>
                  <a:srgbClr val="1F4E79"/>
                </a:solidFill>
                <a:latin typeface="Arial"/>
                <a:cs typeface="Arial"/>
              </a:rPr>
              <a:t>случае,</a:t>
            </a:r>
            <a:r>
              <a:rPr sz="1200" b="1" spc="-55" dirty="0">
                <a:solidFill>
                  <a:srgbClr val="1F4E79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F4E79"/>
                </a:solidFill>
                <a:latin typeface="Arial"/>
                <a:cs typeface="Arial"/>
              </a:rPr>
              <a:t>если</a:t>
            </a:r>
            <a:r>
              <a:rPr sz="1200" b="1" spc="-55" dirty="0">
                <a:solidFill>
                  <a:srgbClr val="1F4E79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F4E79"/>
                </a:solidFill>
                <a:latin typeface="Arial"/>
                <a:cs typeface="Arial"/>
              </a:rPr>
              <a:t>в</a:t>
            </a:r>
            <a:r>
              <a:rPr sz="1200" b="1" spc="-30" dirty="0">
                <a:solidFill>
                  <a:srgbClr val="1F4E79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F4E79"/>
                </a:solidFill>
                <a:latin typeface="Arial"/>
                <a:cs typeface="Arial"/>
              </a:rPr>
              <a:t>ней</a:t>
            </a:r>
            <a:r>
              <a:rPr sz="1200" b="1" spc="-35" dirty="0">
                <a:solidFill>
                  <a:srgbClr val="1F4E79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F4E79"/>
                </a:solidFill>
                <a:latin typeface="Arial"/>
                <a:cs typeface="Arial"/>
              </a:rPr>
              <a:t>нет</a:t>
            </a:r>
            <a:r>
              <a:rPr sz="1200" b="1" spc="-35" dirty="0">
                <a:solidFill>
                  <a:srgbClr val="1F4E79"/>
                </a:solidFill>
                <a:latin typeface="Arial"/>
                <a:cs typeface="Arial"/>
              </a:rPr>
              <a:t> </a:t>
            </a:r>
            <a:r>
              <a:rPr sz="1200" b="1" spc="-10" dirty="0">
                <a:solidFill>
                  <a:srgbClr val="1F4E79"/>
                </a:solidFill>
                <a:latin typeface="Arial"/>
                <a:cs typeface="Arial"/>
              </a:rPr>
              <a:t>свободных</a:t>
            </a:r>
            <a:r>
              <a:rPr sz="1200" b="1" spc="-65" dirty="0">
                <a:solidFill>
                  <a:srgbClr val="1F4E79"/>
                </a:solidFill>
                <a:latin typeface="Arial"/>
                <a:cs typeface="Arial"/>
              </a:rPr>
              <a:t> </a:t>
            </a:r>
            <a:r>
              <a:rPr sz="1200" b="1" spc="-20" dirty="0">
                <a:solidFill>
                  <a:srgbClr val="1F4E79"/>
                </a:solidFill>
                <a:latin typeface="Arial"/>
                <a:cs typeface="Arial"/>
              </a:rPr>
              <a:t>мет;</a:t>
            </a:r>
            <a:endParaRPr sz="1200">
              <a:latin typeface="Arial"/>
              <a:cs typeface="Arial"/>
            </a:endParaRPr>
          </a:p>
          <a:p>
            <a:pPr marL="184150" indent="-171450">
              <a:lnSpc>
                <a:spcPct val="100000"/>
              </a:lnSpc>
              <a:buFont typeface="Wingdings"/>
              <a:buChar char=""/>
              <a:tabLst>
                <a:tab pos="184150" algn="l"/>
              </a:tabLst>
            </a:pPr>
            <a:r>
              <a:rPr sz="1200" b="1" dirty="0">
                <a:solidFill>
                  <a:srgbClr val="1F4E79"/>
                </a:solidFill>
                <a:latin typeface="Arial"/>
                <a:cs typeface="Arial"/>
              </a:rPr>
              <a:t>если</a:t>
            </a:r>
            <a:r>
              <a:rPr sz="1200" b="1" spc="-45" dirty="0">
                <a:solidFill>
                  <a:srgbClr val="1F4E79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F4E79"/>
                </a:solidFill>
                <a:latin typeface="Arial"/>
                <a:cs typeface="Arial"/>
              </a:rPr>
              <a:t>не</a:t>
            </a:r>
            <a:r>
              <a:rPr sz="1200" b="1" spc="-20" dirty="0">
                <a:solidFill>
                  <a:srgbClr val="1F4E79"/>
                </a:solidFill>
                <a:latin typeface="Arial"/>
                <a:cs typeface="Arial"/>
              </a:rPr>
              <a:t> представлен</a:t>
            </a:r>
            <a:r>
              <a:rPr sz="1200" b="1" spc="-60" dirty="0">
                <a:solidFill>
                  <a:srgbClr val="1F4E79"/>
                </a:solidFill>
                <a:latin typeface="Arial"/>
                <a:cs typeface="Arial"/>
              </a:rPr>
              <a:t> </a:t>
            </a:r>
            <a:r>
              <a:rPr sz="1200" b="1" spc="-20" dirty="0">
                <a:solidFill>
                  <a:srgbClr val="1F4E79"/>
                </a:solidFill>
                <a:latin typeface="Arial"/>
                <a:cs typeface="Arial"/>
              </a:rPr>
              <a:t>документ,</a:t>
            </a:r>
            <a:r>
              <a:rPr sz="1200" b="1" spc="-5" dirty="0">
                <a:solidFill>
                  <a:srgbClr val="1F4E79"/>
                </a:solidFill>
                <a:latin typeface="Arial"/>
                <a:cs typeface="Arial"/>
              </a:rPr>
              <a:t> </a:t>
            </a:r>
            <a:r>
              <a:rPr sz="1200" b="1" spc="-10" dirty="0">
                <a:solidFill>
                  <a:srgbClr val="1F4E79"/>
                </a:solidFill>
                <a:latin typeface="Arial"/>
                <a:cs typeface="Arial"/>
              </a:rPr>
              <a:t>подтверждающий</a:t>
            </a:r>
            <a:r>
              <a:rPr sz="1200" b="1" spc="-35" dirty="0">
                <a:solidFill>
                  <a:srgbClr val="1F4E79"/>
                </a:solidFill>
                <a:latin typeface="Arial"/>
                <a:cs typeface="Arial"/>
              </a:rPr>
              <a:t> </a:t>
            </a:r>
            <a:r>
              <a:rPr sz="1200" b="1" spc="-10" dirty="0">
                <a:solidFill>
                  <a:srgbClr val="1F4E79"/>
                </a:solidFill>
                <a:latin typeface="Arial"/>
                <a:cs typeface="Arial"/>
              </a:rPr>
              <a:t>законность</a:t>
            </a:r>
            <a:r>
              <a:rPr sz="1200" b="1" spc="-45" dirty="0">
                <a:solidFill>
                  <a:srgbClr val="1F4E79"/>
                </a:solidFill>
                <a:latin typeface="Arial"/>
                <a:cs typeface="Arial"/>
              </a:rPr>
              <a:t> </a:t>
            </a:r>
            <a:r>
              <a:rPr sz="1200" b="1" spc="-10" dirty="0">
                <a:solidFill>
                  <a:srgbClr val="1F4E79"/>
                </a:solidFill>
                <a:latin typeface="Arial"/>
                <a:cs typeface="Arial"/>
              </a:rPr>
              <a:t>нахождения</a:t>
            </a:r>
            <a:r>
              <a:rPr sz="1200" b="1" spc="-45" dirty="0">
                <a:solidFill>
                  <a:srgbClr val="1F4E79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F4E79"/>
                </a:solidFill>
                <a:latin typeface="Arial"/>
                <a:cs typeface="Arial"/>
              </a:rPr>
              <a:t>на</a:t>
            </a:r>
            <a:r>
              <a:rPr sz="1200" b="1" spc="-25" dirty="0">
                <a:solidFill>
                  <a:srgbClr val="1F4E79"/>
                </a:solidFill>
                <a:latin typeface="Arial"/>
                <a:cs typeface="Arial"/>
              </a:rPr>
              <a:t> </a:t>
            </a:r>
            <a:r>
              <a:rPr sz="1200" b="1" spc="-10" dirty="0">
                <a:solidFill>
                  <a:srgbClr val="1F4E79"/>
                </a:solidFill>
                <a:latin typeface="Arial"/>
                <a:cs typeface="Arial"/>
              </a:rPr>
              <a:t>территории</a:t>
            </a:r>
            <a:r>
              <a:rPr sz="1200" b="1" spc="-15" dirty="0">
                <a:solidFill>
                  <a:srgbClr val="1F4E79"/>
                </a:solidFill>
                <a:latin typeface="Arial"/>
                <a:cs typeface="Arial"/>
              </a:rPr>
              <a:t> </a:t>
            </a:r>
            <a:r>
              <a:rPr sz="1200" b="1" spc="-10" dirty="0">
                <a:solidFill>
                  <a:srgbClr val="1F4E79"/>
                </a:solidFill>
                <a:latin typeface="Arial"/>
                <a:cs typeface="Arial"/>
              </a:rPr>
              <a:t>России;</a:t>
            </a:r>
            <a:endParaRPr sz="1200">
              <a:latin typeface="Arial"/>
              <a:cs typeface="Arial"/>
            </a:endParaRPr>
          </a:p>
          <a:p>
            <a:pPr marL="184150" indent="-171450">
              <a:lnSpc>
                <a:spcPct val="100000"/>
              </a:lnSpc>
              <a:buFont typeface="Wingdings"/>
              <a:buChar char=""/>
              <a:tabLst>
                <a:tab pos="184150" algn="l"/>
              </a:tabLst>
            </a:pPr>
            <a:r>
              <a:rPr sz="1200" b="1" dirty="0">
                <a:solidFill>
                  <a:srgbClr val="1F4E79"/>
                </a:solidFill>
                <a:latin typeface="Arial"/>
                <a:cs typeface="Arial"/>
              </a:rPr>
              <a:t>если</a:t>
            </a:r>
            <a:r>
              <a:rPr sz="1200" b="1" spc="-60" dirty="0">
                <a:solidFill>
                  <a:srgbClr val="1F4E79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F4E79"/>
                </a:solidFill>
                <a:latin typeface="Arial"/>
                <a:cs typeface="Arial"/>
              </a:rPr>
              <a:t>не</a:t>
            </a:r>
            <a:r>
              <a:rPr sz="1200" b="1" spc="-30" dirty="0">
                <a:solidFill>
                  <a:srgbClr val="1F4E79"/>
                </a:solidFill>
                <a:latin typeface="Arial"/>
                <a:cs typeface="Arial"/>
              </a:rPr>
              <a:t> </a:t>
            </a:r>
            <a:r>
              <a:rPr sz="1200" b="1" spc="-10" dirty="0">
                <a:solidFill>
                  <a:srgbClr val="1F4E79"/>
                </a:solidFill>
                <a:latin typeface="Arial"/>
                <a:cs typeface="Arial"/>
              </a:rPr>
              <a:t>прошел</a:t>
            </a:r>
            <a:r>
              <a:rPr sz="1200" b="1" spc="-35" dirty="0">
                <a:solidFill>
                  <a:srgbClr val="1F4E79"/>
                </a:solidFill>
                <a:latin typeface="Arial"/>
                <a:cs typeface="Arial"/>
              </a:rPr>
              <a:t> </a:t>
            </a:r>
            <a:r>
              <a:rPr sz="1200" b="1" spc="-10" dirty="0">
                <a:solidFill>
                  <a:srgbClr val="1F4E79"/>
                </a:solidFill>
                <a:latin typeface="Arial"/>
                <a:cs typeface="Arial"/>
              </a:rPr>
              <a:t>тестирование.</a:t>
            </a:r>
            <a:endParaRPr sz="1200">
              <a:latin typeface="Arial"/>
              <a:cs typeface="Arial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5562600" y="1658111"/>
            <a:ext cx="6096000" cy="713740"/>
          </a:xfrm>
          <a:custGeom>
            <a:avLst/>
            <a:gdLst/>
            <a:ahLst/>
            <a:cxnLst/>
            <a:rect l="l" t="t" r="r" b="b"/>
            <a:pathLst>
              <a:path w="6096000" h="713739">
                <a:moveTo>
                  <a:pt x="6050026" y="0"/>
                </a:moveTo>
                <a:lnTo>
                  <a:pt x="45974" y="0"/>
                </a:lnTo>
                <a:lnTo>
                  <a:pt x="28074" y="3611"/>
                </a:lnTo>
                <a:lnTo>
                  <a:pt x="13462" y="13462"/>
                </a:lnTo>
                <a:lnTo>
                  <a:pt x="3611" y="28074"/>
                </a:lnTo>
                <a:lnTo>
                  <a:pt x="0" y="45974"/>
                </a:lnTo>
                <a:lnTo>
                  <a:pt x="0" y="667258"/>
                </a:lnTo>
                <a:lnTo>
                  <a:pt x="3611" y="685157"/>
                </a:lnTo>
                <a:lnTo>
                  <a:pt x="13462" y="699770"/>
                </a:lnTo>
                <a:lnTo>
                  <a:pt x="28074" y="709620"/>
                </a:lnTo>
                <a:lnTo>
                  <a:pt x="45974" y="713232"/>
                </a:lnTo>
                <a:lnTo>
                  <a:pt x="6050026" y="713232"/>
                </a:lnTo>
                <a:lnTo>
                  <a:pt x="6067925" y="709620"/>
                </a:lnTo>
                <a:lnTo>
                  <a:pt x="6082538" y="699770"/>
                </a:lnTo>
                <a:lnTo>
                  <a:pt x="6092388" y="685157"/>
                </a:lnTo>
                <a:lnTo>
                  <a:pt x="6096000" y="667258"/>
                </a:lnTo>
                <a:lnTo>
                  <a:pt x="6096000" y="45974"/>
                </a:lnTo>
                <a:lnTo>
                  <a:pt x="6092388" y="28074"/>
                </a:lnTo>
                <a:lnTo>
                  <a:pt x="6082537" y="13462"/>
                </a:lnTo>
                <a:lnTo>
                  <a:pt x="6067925" y="3611"/>
                </a:lnTo>
                <a:lnTo>
                  <a:pt x="6050026" y="0"/>
                </a:lnTo>
                <a:close/>
              </a:path>
            </a:pathLst>
          </a:custGeom>
          <a:solidFill>
            <a:srgbClr val="17417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6374129" y="1721865"/>
            <a:ext cx="481774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101090" marR="5080" indent="-1088390">
              <a:lnSpc>
                <a:spcPct val="100000"/>
              </a:lnSpc>
              <a:spcBef>
                <a:spcPts val="100"/>
              </a:spcBef>
            </a:pPr>
            <a:r>
              <a:rPr sz="1800" b="1" spc="-10" dirty="0">
                <a:solidFill>
                  <a:srgbClr val="FFFFFF"/>
                </a:solidFill>
                <a:latin typeface="Arial"/>
                <a:cs typeface="Arial"/>
              </a:rPr>
              <a:t>ПРОВЕРКА</a:t>
            </a:r>
            <a:r>
              <a:rPr sz="1800" b="1" spc="-9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FFFFFF"/>
                </a:solidFill>
                <a:latin typeface="Arial"/>
                <a:cs typeface="Arial"/>
              </a:rPr>
              <a:t>ДОКУМЕНТОВ</a:t>
            </a:r>
            <a:r>
              <a:rPr sz="1600" spc="-10" dirty="0">
                <a:solidFill>
                  <a:srgbClr val="FFFFFF"/>
                </a:solidFill>
                <a:latin typeface="Arial MT"/>
                <a:cs typeface="Arial MT"/>
              </a:rPr>
              <a:t>,</a:t>
            </a:r>
            <a:r>
              <a:rPr sz="1600" spc="-3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800" b="1" spc="-10" dirty="0">
                <a:solidFill>
                  <a:srgbClr val="FFFFFF"/>
                </a:solidFill>
                <a:latin typeface="Arial"/>
                <a:cs typeface="Arial"/>
              </a:rPr>
              <a:t>НАПРАВЛЕНИЕ </a:t>
            </a:r>
            <a:r>
              <a:rPr sz="1800" b="1" dirty="0">
                <a:solidFill>
                  <a:srgbClr val="FFFFFF"/>
                </a:solidFill>
                <a:latin typeface="Arial"/>
                <a:cs typeface="Arial"/>
              </a:rPr>
              <a:t>НА</a:t>
            </a:r>
            <a:r>
              <a:rPr sz="1800" b="1" spc="-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FFFFFF"/>
                </a:solidFill>
                <a:latin typeface="Arial"/>
                <a:cs typeface="Arial"/>
              </a:rPr>
              <a:t>ТЕСТИРОВАНИЕ</a:t>
            </a:r>
            <a:endParaRPr sz="18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999479" y="2495550"/>
            <a:ext cx="523938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82880" marR="5080" indent="-170815">
              <a:lnSpc>
                <a:spcPct val="100000"/>
              </a:lnSpc>
              <a:spcBef>
                <a:spcPts val="100"/>
              </a:spcBef>
              <a:buFont typeface="Wingdings"/>
              <a:buChar char=""/>
              <a:tabLst>
                <a:tab pos="182880" algn="l"/>
              </a:tabLst>
            </a:pPr>
            <a:r>
              <a:rPr sz="1200" spc="-10" dirty="0">
                <a:latin typeface="Microsoft Sans Serif"/>
                <a:cs typeface="Microsoft Sans Serif"/>
              </a:rPr>
              <a:t>Образовательная</a:t>
            </a:r>
            <a:r>
              <a:rPr sz="1200" spc="150" dirty="0">
                <a:latin typeface="Microsoft Sans Serif"/>
                <a:cs typeface="Microsoft Sans Serif"/>
              </a:rPr>
              <a:t> </a:t>
            </a:r>
            <a:r>
              <a:rPr sz="1200" dirty="0">
                <a:latin typeface="Microsoft Sans Serif"/>
                <a:cs typeface="Microsoft Sans Serif"/>
              </a:rPr>
              <a:t>организация</a:t>
            </a:r>
            <a:r>
              <a:rPr sz="1200" spc="165" dirty="0">
                <a:latin typeface="Microsoft Sans Serif"/>
                <a:cs typeface="Microsoft Sans Serif"/>
              </a:rPr>
              <a:t> </a:t>
            </a:r>
            <a:r>
              <a:rPr sz="1200" b="1" dirty="0">
                <a:latin typeface="Arial"/>
                <a:cs typeface="Arial"/>
              </a:rPr>
              <a:t>не</a:t>
            </a:r>
            <a:r>
              <a:rPr sz="1200" b="1" spc="13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более</a:t>
            </a:r>
            <a:r>
              <a:rPr sz="1200" b="1" spc="125" dirty="0"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FF0000"/>
                </a:solidFill>
                <a:latin typeface="Arial"/>
                <a:cs typeface="Arial"/>
              </a:rPr>
              <a:t>5</a:t>
            </a:r>
            <a:r>
              <a:rPr sz="1200" b="1" spc="14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FF0000"/>
                </a:solidFill>
                <a:latin typeface="Arial"/>
                <a:cs typeface="Arial"/>
              </a:rPr>
              <a:t>рабочих</a:t>
            </a:r>
            <a:r>
              <a:rPr sz="1200" b="1" spc="14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FF0000"/>
                </a:solidFill>
                <a:latin typeface="Arial"/>
                <a:cs typeface="Arial"/>
              </a:rPr>
              <a:t>дней</a:t>
            </a:r>
            <a:r>
              <a:rPr sz="1200" b="1" spc="13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200" b="1" spc="-10" dirty="0">
                <a:latin typeface="Arial"/>
                <a:cs typeface="Arial"/>
              </a:rPr>
              <a:t>проводит </a:t>
            </a:r>
            <a:r>
              <a:rPr sz="1200" b="1" dirty="0">
                <a:latin typeface="Arial"/>
                <a:cs typeface="Arial"/>
              </a:rPr>
              <a:t>проверку</a:t>
            </a:r>
            <a:r>
              <a:rPr sz="1200" b="1" spc="-15" dirty="0">
                <a:latin typeface="Arial"/>
                <a:cs typeface="Arial"/>
              </a:rPr>
              <a:t> </a:t>
            </a:r>
            <a:r>
              <a:rPr sz="1200" b="1" spc="-10" dirty="0">
                <a:latin typeface="Arial"/>
                <a:cs typeface="Arial"/>
              </a:rPr>
              <a:t>комплектности</a:t>
            </a:r>
            <a:r>
              <a:rPr sz="1200" b="1" dirty="0">
                <a:latin typeface="Arial"/>
                <a:cs typeface="Arial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предоставленных</a:t>
            </a:r>
            <a:r>
              <a:rPr sz="1200" spc="-35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документов</a:t>
            </a:r>
            <a:r>
              <a:rPr sz="1200" spc="-10" dirty="0">
                <a:latin typeface="Arial MT"/>
                <a:cs typeface="Arial MT"/>
              </a:rPr>
              <a:t>;</a:t>
            </a:r>
            <a:endParaRPr sz="1200">
              <a:latin typeface="Arial MT"/>
              <a:cs typeface="Arial MT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9098026" y="3027426"/>
            <a:ext cx="214058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73990">
              <a:lnSpc>
                <a:spcPct val="100000"/>
              </a:lnSpc>
              <a:spcBef>
                <a:spcPts val="100"/>
              </a:spcBef>
              <a:tabLst>
                <a:tab pos="1261745" algn="l"/>
              </a:tabLst>
            </a:pPr>
            <a:r>
              <a:rPr sz="1200" spc="-10" dirty="0">
                <a:latin typeface="Microsoft Sans Serif"/>
                <a:cs typeface="Microsoft Sans Serif"/>
              </a:rPr>
              <a:t>комплект</a:t>
            </a:r>
            <a:r>
              <a:rPr sz="1200" dirty="0">
                <a:latin typeface="Microsoft Sans Serif"/>
                <a:cs typeface="Microsoft Sans Serif"/>
              </a:rPr>
              <a:t>	</a:t>
            </a:r>
            <a:r>
              <a:rPr sz="1200" spc="-10" dirty="0">
                <a:latin typeface="Microsoft Sans Serif"/>
                <a:cs typeface="Microsoft Sans Serif"/>
              </a:rPr>
              <a:t>документов,</a:t>
            </a:r>
            <a:endParaRPr sz="120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</a:pPr>
            <a:r>
              <a:rPr sz="1200" b="1" dirty="0">
                <a:latin typeface="Arial"/>
                <a:cs typeface="Arial"/>
              </a:rPr>
              <a:t>течение</a:t>
            </a:r>
            <a:r>
              <a:rPr sz="1200" b="1" spc="105" dirty="0">
                <a:latin typeface="Arial"/>
                <a:cs typeface="Arial"/>
              </a:rPr>
              <a:t>  </a:t>
            </a:r>
            <a:r>
              <a:rPr sz="1200" b="1" dirty="0">
                <a:solidFill>
                  <a:srgbClr val="FF0000"/>
                </a:solidFill>
                <a:latin typeface="Arial"/>
                <a:cs typeface="Arial"/>
              </a:rPr>
              <a:t>25</a:t>
            </a:r>
            <a:r>
              <a:rPr sz="1200" b="1" spc="110" dirty="0">
                <a:solidFill>
                  <a:srgbClr val="FF0000"/>
                </a:solidFill>
                <a:latin typeface="Arial"/>
                <a:cs typeface="Arial"/>
              </a:rPr>
              <a:t>  </a:t>
            </a:r>
            <a:r>
              <a:rPr sz="1200" b="1" dirty="0">
                <a:solidFill>
                  <a:srgbClr val="FF0000"/>
                </a:solidFill>
                <a:latin typeface="Arial"/>
                <a:cs typeface="Arial"/>
              </a:rPr>
              <a:t>рабочих</a:t>
            </a:r>
            <a:r>
              <a:rPr sz="1200" b="1" spc="100" dirty="0">
                <a:solidFill>
                  <a:srgbClr val="FF0000"/>
                </a:solidFill>
                <a:latin typeface="Arial"/>
                <a:cs typeface="Arial"/>
              </a:rPr>
              <a:t>  </a:t>
            </a:r>
            <a:r>
              <a:rPr sz="1200" b="1" spc="-20" dirty="0">
                <a:solidFill>
                  <a:srgbClr val="FF0000"/>
                </a:solidFill>
                <a:latin typeface="Arial"/>
                <a:cs typeface="Arial"/>
              </a:rPr>
              <a:t>дней</a:t>
            </a:r>
            <a:endParaRPr sz="12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5999479" y="3027426"/>
            <a:ext cx="300609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82880" marR="5080" indent="-170815">
              <a:lnSpc>
                <a:spcPct val="100000"/>
              </a:lnSpc>
              <a:spcBef>
                <a:spcPts val="100"/>
              </a:spcBef>
              <a:buFont typeface="Wingdings"/>
              <a:buChar char=""/>
              <a:tabLst>
                <a:tab pos="182880" algn="l"/>
                <a:tab pos="969644" algn="l"/>
                <a:tab pos="2306320" algn="l"/>
              </a:tabLst>
            </a:pPr>
            <a:r>
              <a:rPr sz="1200" spc="-20" dirty="0">
                <a:latin typeface="Microsoft Sans Serif"/>
                <a:cs typeface="Microsoft Sans Serif"/>
              </a:rPr>
              <a:t>Если</a:t>
            </a:r>
            <a:r>
              <a:rPr sz="1200" dirty="0">
                <a:latin typeface="Microsoft Sans Serif"/>
                <a:cs typeface="Microsoft Sans Serif"/>
              </a:rPr>
              <a:t>	</a:t>
            </a:r>
            <a:r>
              <a:rPr sz="1200" spc="-10" dirty="0">
                <a:latin typeface="Microsoft Sans Serif"/>
                <a:cs typeface="Microsoft Sans Serif"/>
              </a:rPr>
              <a:t>представлен</a:t>
            </a:r>
            <a:r>
              <a:rPr sz="1200" dirty="0">
                <a:latin typeface="Microsoft Sans Serif"/>
                <a:cs typeface="Microsoft Sans Serif"/>
              </a:rPr>
              <a:t>	</a:t>
            </a:r>
            <a:r>
              <a:rPr sz="1200" spc="-10" dirty="0">
                <a:latin typeface="Microsoft Sans Serif"/>
                <a:cs typeface="Microsoft Sans Serif"/>
              </a:rPr>
              <a:t>полный </a:t>
            </a:r>
            <a:r>
              <a:rPr sz="1200" dirty="0">
                <a:latin typeface="Microsoft Sans Serif"/>
                <a:cs typeface="Microsoft Sans Serif"/>
              </a:rPr>
              <a:t>общеобразовательная</a:t>
            </a:r>
            <a:r>
              <a:rPr sz="1200" spc="370" dirty="0">
                <a:latin typeface="Microsoft Sans Serif"/>
                <a:cs typeface="Microsoft Sans Serif"/>
              </a:rPr>
              <a:t> </a:t>
            </a:r>
            <a:r>
              <a:rPr sz="1200" dirty="0">
                <a:latin typeface="Microsoft Sans Serif"/>
                <a:cs typeface="Microsoft Sans Serif"/>
              </a:rPr>
              <a:t>организация</a:t>
            </a:r>
            <a:r>
              <a:rPr sz="1200" spc="380" dirty="0">
                <a:latin typeface="Microsoft Sans Serif"/>
                <a:cs typeface="Microsoft Sans Serif"/>
              </a:rPr>
              <a:t> </a:t>
            </a:r>
            <a:r>
              <a:rPr sz="1200" b="1" spc="-50" dirty="0">
                <a:latin typeface="Arial"/>
                <a:cs typeface="Arial"/>
              </a:rPr>
              <a:t>в </a:t>
            </a:r>
            <a:r>
              <a:rPr sz="1200" b="1" spc="-10" dirty="0">
                <a:latin typeface="Arial"/>
                <a:cs typeface="Arial"/>
              </a:rPr>
              <a:t>проверяет </a:t>
            </a:r>
            <a:r>
              <a:rPr sz="1200" b="1" dirty="0">
                <a:latin typeface="Arial"/>
                <a:cs typeface="Arial"/>
              </a:rPr>
              <a:t>их</a:t>
            </a:r>
            <a:r>
              <a:rPr sz="1200" b="1" spc="-5" dirty="0">
                <a:latin typeface="Arial"/>
                <a:cs typeface="Arial"/>
              </a:rPr>
              <a:t> </a:t>
            </a:r>
            <a:r>
              <a:rPr sz="1200" b="1" spc="-10" dirty="0">
                <a:latin typeface="Arial"/>
                <a:cs typeface="Arial"/>
              </a:rPr>
              <a:t>достоверность</a:t>
            </a:r>
            <a:r>
              <a:rPr sz="1200" spc="-10" dirty="0">
                <a:latin typeface="Arial MT"/>
                <a:cs typeface="Arial MT"/>
              </a:rPr>
              <a:t>;</a:t>
            </a:r>
            <a:endParaRPr sz="1200">
              <a:latin typeface="Arial MT"/>
              <a:cs typeface="Arial MT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5999479" y="3739388"/>
            <a:ext cx="4008754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457325" algn="l"/>
              </a:tabLst>
            </a:pPr>
            <a:r>
              <a:rPr sz="1200" u="sng" spc="-10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Arial MT"/>
                <a:cs typeface="Arial MT"/>
              </a:rPr>
              <a:t>https://</a:t>
            </a:r>
            <a:r>
              <a:rPr sz="1200" u="sng" spc="-10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Microsoft Sans Serif"/>
                <a:cs typeface="Microsoft Sans Serif"/>
              </a:rPr>
              <a:t>мвд</a:t>
            </a:r>
            <a:r>
              <a:rPr sz="1200" u="sng" spc="-10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Arial MT"/>
                <a:cs typeface="Arial MT"/>
              </a:rPr>
              <a:t>.</a:t>
            </a:r>
            <a:r>
              <a:rPr sz="1200" u="sng" spc="-10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Microsoft Sans Serif"/>
                <a:cs typeface="Microsoft Sans Serif"/>
              </a:rPr>
              <a:t>рф</a:t>
            </a:r>
            <a:r>
              <a:rPr sz="1200" u="sng" spc="-10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Arial MT"/>
                <a:cs typeface="Arial MT"/>
              </a:rPr>
              <a:t>/rkl</a:t>
            </a:r>
            <a:r>
              <a:rPr sz="1200" dirty="0">
                <a:solidFill>
                  <a:srgbClr val="0462C1"/>
                </a:solidFill>
                <a:latin typeface="Arial MT"/>
                <a:cs typeface="Arial MT"/>
              </a:rPr>
              <a:t>	</a:t>
            </a:r>
            <a:r>
              <a:rPr sz="1400" b="1" spc="-10" dirty="0">
                <a:solidFill>
                  <a:srgbClr val="FF0000"/>
                </a:solidFill>
                <a:latin typeface="Arial"/>
                <a:cs typeface="Arial"/>
              </a:rPr>
              <a:t>Реестр</a:t>
            </a:r>
            <a:r>
              <a:rPr sz="1400" b="1" spc="-8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400" b="1" spc="-10" dirty="0">
                <a:solidFill>
                  <a:srgbClr val="FF0000"/>
                </a:solidFill>
                <a:latin typeface="Arial"/>
                <a:cs typeface="Arial"/>
              </a:rPr>
              <a:t>контролируемых</a:t>
            </a:r>
            <a:r>
              <a:rPr sz="1400" b="1" spc="-4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400" b="1" spc="-25" dirty="0">
                <a:solidFill>
                  <a:srgbClr val="FF0000"/>
                </a:solidFill>
                <a:latin typeface="Arial"/>
                <a:cs typeface="Arial"/>
              </a:rPr>
              <a:t>лиц</a:t>
            </a:r>
            <a:endParaRPr sz="14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5999479" y="4118864"/>
            <a:ext cx="524129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82880" marR="5080" indent="-170815">
              <a:lnSpc>
                <a:spcPct val="100000"/>
              </a:lnSpc>
              <a:spcBef>
                <a:spcPts val="100"/>
              </a:spcBef>
              <a:buFont typeface="Wingdings"/>
              <a:buChar char=""/>
              <a:tabLst>
                <a:tab pos="182880" algn="l"/>
              </a:tabLst>
            </a:pPr>
            <a:r>
              <a:rPr sz="1200" dirty="0">
                <a:latin typeface="Microsoft Sans Serif"/>
                <a:cs typeface="Microsoft Sans Serif"/>
              </a:rPr>
              <a:t>После</a:t>
            </a:r>
            <a:r>
              <a:rPr sz="1200" spc="280" dirty="0">
                <a:latin typeface="Microsoft Sans Serif"/>
                <a:cs typeface="Microsoft Sans Serif"/>
              </a:rPr>
              <a:t> </a:t>
            </a:r>
            <a:r>
              <a:rPr sz="1200" dirty="0">
                <a:latin typeface="Microsoft Sans Serif"/>
                <a:cs typeface="Microsoft Sans Serif"/>
              </a:rPr>
              <a:t>проверки</a:t>
            </a:r>
            <a:r>
              <a:rPr sz="1200" spc="290" dirty="0">
                <a:latin typeface="Microsoft Sans Serif"/>
                <a:cs typeface="Microsoft Sans Serif"/>
              </a:rPr>
              <a:t> </a:t>
            </a:r>
            <a:r>
              <a:rPr sz="1200" dirty="0">
                <a:latin typeface="Microsoft Sans Serif"/>
                <a:cs typeface="Microsoft Sans Serif"/>
              </a:rPr>
              <a:t>достоверности</a:t>
            </a:r>
            <a:r>
              <a:rPr sz="1200" spc="295" dirty="0">
                <a:latin typeface="Microsoft Sans Serif"/>
                <a:cs typeface="Microsoft Sans Serif"/>
              </a:rPr>
              <a:t> </a:t>
            </a:r>
            <a:r>
              <a:rPr sz="1200" dirty="0">
                <a:latin typeface="Microsoft Sans Serif"/>
                <a:cs typeface="Microsoft Sans Serif"/>
              </a:rPr>
              <a:t>документов</a:t>
            </a:r>
            <a:r>
              <a:rPr sz="1200" spc="280" dirty="0">
                <a:latin typeface="Microsoft Sans Serif"/>
                <a:cs typeface="Microsoft Sans Serif"/>
              </a:rPr>
              <a:t> </a:t>
            </a:r>
            <a:r>
              <a:rPr sz="1200" dirty="0">
                <a:latin typeface="Microsoft Sans Serif"/>
                <a:cs typeface="Microsoft Sans Serif"/>
              </a:rPr>
              <a:t>ребенок</a:t>
            </a:r>
            <a:r>
              <a:rPr sz="1200" spc="290" dirty="0">
                <a:latin typeface="Microsoft Sans Serif"/>
                <a:cs typeface="Microsoft Sans Serif"/>
              </a:rPr>
              <a:t> </a:t>
            </a:r>
            <a:r>
              <a:rPr sz="1200" b="1" spc="-10" dirty="0">
                <a:latin typeface="Arial"/>
                <a:cs typeface="Arial"/>
              </a:rPr>
              <a:t>направляется </a:t>
            </a:r>
            <a:r>
              <a:rPr sz="1200" b="1" dirty="0">
                <a:latin typeface="Arial"/>
                <a:cs typeface="Arial"/>
              </a:rPr>
              <a:t>в</a:t>
            </a:r>
            <a:r>
              <a:rPr sz="1200" b="1" spc="-20" dirty="0">
                <a:latin typeface="Arial"/>
                <a:cs typeface="Arial"/>
              </a:rPr>
              <a:t> </a:t>
            </a:r>
            <a:r>
              <a:rPr sz="1200" b="1" spc="-10" dirty="0">
                <a:latin typeface="Arial"/>
                <a:cs typeface="Arial"/>
              </a:rPr>
              <a:t>тестирующую</a:t>
            </a:r>
            <a:r>
              <a:rPr sz="1200" b="1" spc="30" dirty="0">
                <a:latin typeface="Arial"/>
                <a:cs typeface="Arial"/>
              </a:rPr>
              <a:t> </a:t>
            </a:r>
            <a:r>
              <a:rPr sz="1200" b="1" spc="-10" dirty="0">
                <a:latin typeface="Arial"/>
                <a:cs typeface="Arial"/>
              </a:rPr>
              <a:t>организацию</a:t>
            </a:r>
            <a:r>
              <a:rPr sz="1200" spc="-10" dirty="0">
                <a:latin typeface="Arial MT"/>
                <a:cs typeface="Arial MT"/>
              </a:rPr>
              <a:t>;</a:t>
            </a:r>
            <a:endParaRPr sz="1200">
              <a:latin typeface="Arial MT"/>
              <a:cs typeface="Arial MT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5999479" y="4650994"/>
            <a:ext cx="5239385" cy="1123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82880" marR="5080" indent="-170815" algn="just">
              <a:lnSpc>
                <a:spcPct val="100000"/>
              </a:lnSpc>
              <a:spcBef>
                <a:spcPts val="100"/>
              </a:spcBef>
              <a:buFont typeface="Wingdings"/>
              <a:buChar char=""/>
              <a:tabLst>
                <a:tab pos="182880" algn="l"/>
              </a:tabLst>
            </a:pPr>
            <a:r>
              <a:rPr sz="1200" dirty="0">
                <a:latin typeface="Microsoft Sans Serif"/>
                <a:cs typeface="Microsoft Sans Serif"/>
              </a:rPr>
              <a:t>Информация</a:t>
            </a:r>
            <a:r>
              <a:rPr sz="1200" spc="360" dirty="0">
                <a:latin typeface="Microsoft Sans Serif"/>
                <a:cs typeface="Microsoft Sans Serif"/>
              </a:rPr>
              <a:t> </a:t>
            </a:r>
            <a:r>
              <a:rPr sz="1200" dirty="0">
                <a:latin typeface="Microsoft Sans Serif"/>
                <a:cs typeface="Microsoft Sans Serif"/>
              </a:rPr>
              <a:t>о</a:t>
            </a:r>
            <a:r>
              <a:rPr sz="1200" spc="350" dirty="0">
                <a:latin typeface="Microsoft Sans Serif"/>
                <a:cs typeface="Microsoft Sans Serif"/>
              </a:rPr>
              <a:t> </a:t>
            </a:r>
            <a:r>
              <a:rPr sz="1200" b="1" dirty="0">
                <a:latin typeface="Arial"/>
                <a:cs typeface="Arial"/>
              </a:rPr>
              <a:t>направлении</a:t>
            </a:r>
            <a:r>
              <a:rPr sz="1200" b="1" spc="34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на</a:t>
            </a:r>
            <a:r>
              <a:rPr sz="1200" b="1" spc="34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тестировании</a:t>
            </a:r>
            <a:r>
              <a:rPr sz="1200" b="1" spc="34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направляется</a:t>
            </a:r>
            <a:r>
              <a:rPr sz="1200" b="1" spc="345" dirty="0">
                <a:latin typeface="Arial"/>
                <a:cs typeface="Arial"/>
              </a:rPr>
              <a:t> </a:t>
            </a:r>
            <a:r>
              <a:rPr sz="1200" b="1" spc="-25" dirty="0">
                <a:latin typeface="Arial"/>
                <a:cs typeface="Arial"/>
              </a:rPr>
              <a:t>по </a:t>
            </a:r>
            <a:r>
              <a:rPr sz="1200" b="1" dirty="0">
                <a:latin typeface="Arial"/>
                <a:cs typeface="Arial"/>
              </a:rPr>
              <a:t>адресу</a:t>
            </a:r>
            <a:r>
              <a:rPr sz="1200" b="1" spc="-2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,</a:t>
            </a:r>
            <a:r>
              <a:rPr sz="1200" b="1" spc="2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указанному</a:t>
            </a:r>
            <a:r>
              <a:rPr sz="1200" b="1" spc="-1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в</a:t>
            </a:r>
            <a:r>
              <a:rPr sz="1200" b="1" spc="-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заявлении</a:t>
            </a:r>
            <a:r>
              <a:rPr sz="1200" b="1" spc="-5" dirty="0">
                <a:latin typeface="Arial"/>
                <a:cs typeface="Arial"/>
              </a:rPr>
              <a:t> </a:t>
            </a:r>
            <a:r>
              <a:rPr sz="1200" dirty="0">
                <a:latin typeface="Microsoft Sans Serif"/>
                <a:cs typeface="Microsoft Sans Serif"/>
              </a:rPr>
              <a:t>о</a:t>
            </a:r>
            <a:r>
              <a:rPr sz="1200" spc="20" dirty="0">
                <a:latin typeface="Microsoft Sans Serif"/>
                <a:cs typeface="Microsoft Sans Serif"/>
              </a:rPr>
              <a:t> </a:t>
            </a:r>
            <a:r>
              <a:rPr sz="1200" dirty="0">
                <a:latin typeface="Microsoft Sans Serif"/>
                <a:cs typeface="Microsoft Sans Serif"/>
              </a:rPr>
              <a:t>приеме</a:t>
            </a:r>
            <a:r>
              <a:rPr sz="1200" spc="20" dirty="0">
                <a:latin typeface="Microsoft Sans Serif"/>
                <a:cs typeface="Microsoft Sans Serif"/>
              </a:rPr>
              <a:t> </a:t>
            </a:r>
            <a:r>
              <a:rPr sz="1200" dirty="0">
                <a:latin typeface="Microsoft Sans Serif"/>
                <a:cs typeface="Microsoft Sans Serif"/>
              </a:rPr>
              <a:t>на</a:t>
            </a:r>
            <a:r>
              <a:rPr sz="1200" spc="5" dirty="0">
                <a:latin typeface="Microsoft Sans Serif"/>
                <a:cs typeface="Microsoft Sans Serif"/>
              </a:rPr>
              <a:t> </a:t>
            </a:r>
            <a:r>
              <a:rPr sz="1200" dirty="0">
                <a:latin typeface="Microsoft Sans Serif"/>
                <a:cs typeface="Microsoft Sans Serif"/>
              </a:rPr>
              <a:t>обучение,</a:t>
            </a:r>
            <a:r>
              <a:rPr sz="1200" spc="15" dirty="0">
                <a:latin typeface="Microsoft Sans Serif"/>
                <a:cs typeface="Microsoft Sans Serif"/>
              </a:rPr>
              <a:t> </a:t>
            </a:r>
            <a:r>
              <a:rPr sz="1200" dirty="0">
                <a:latin typeface="Microsoft Sans Serif"/>
                <a:cs typeface="Microsoft Sans Serif"/>
              </a:rPr>
              <a:t>и</a:t>
            </a:r>
            <a:r>
              <a:rPr sz="1200" spc="20" dirty="0">
                <a:latin typeface="Microsoft Sans Serif"/>
                <a:cs typeface="Microsoft Sans Serif"/>
              </a:rPr>
              <a:t> </a:t>
            </a:r>
            <a:r>
              <a:rPr sz="1200" dirty="0">
                <a:latin typeface="Microsoft Sans Serif"/>
                <a:cs typeface="Microsoft Sans Serif"/>
              </a:rPr>
              <a:t>в</a:t>
            </a:r>
            <a:r>
              <a:rPr sz="1200" spc="10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личный кабинет</a:t>
            </a:r>
            <a:r>
              <a:rPr sz="1200" spc="-40" dirty="0">
                <a:latin typeface="Microsoft Sans Serif"/>
                <a:cs typeface="Microsoft Sans Serif"/>
              </a:rPr>
              <a:t> </a:t>
            </a:r>
            <a:r>
              <a:rPr sz="1200" spc="-20" dirty="0">
                <a:latin typeface="Microsoft Sans Serif"/>
                <a:cs typeface="Microsoft Sans Serif"/>
              </a:rPr>
              <a:t>ЕПГУ</a:t>
            </a:r>
            <a:r>
              <a:rPr sz="1200" spc="-20" dirty="0">
                <a:latin typeface="Arial MT"/>
                <a:cs typeface="Arial MT"/>
              </a:rPr>
              <a:t>;</a:t>
            </a:r>
            <a:endParaRPr sz="1200">
              <a:latin typeface="Arial MT"/>
              <a:cs typeface="Arial MT"/>
            </a:endParaRPr>
          </a:p>
          <a:p>
            <a:pPr marL="182880" marR="5080" indent="-170815" algn="just">
              <a:lnSpc>
                <a:spcPct val="100000"/>
              </a:lnSpc>
              <a:buFont typeface="Wingdings"/>
              <a:buChar char=""/>
              <a:tabLst>
                <a:tab pos="182880" algn="l"/>
              </a:tabLst>
            </a:pPr>
            <a:r>
              <a:rPr sz="1200" dirty="0">
                <a:latin typeface="Microsoft Sans Serif"/>
                <a:cs typeface="Microsoft Sans Serif"/>
              </a:rPr>
              <a:t>Одновременно</a:t>
            </a:r>
            <a:r>
              <a:rPr sz="1200" spc="135" dirty="0">
                <a:latin typeface="Microsoft Sans Serif"/>
                <a:cs typeface="Microsoft Sans Serif"/>
              </a:rPr>
              <a:t>  </a:t>
            </a:r>
            <a:r>
              <a:rPr sz="1200" b="1" dirty="0">
                <a:latin typeface="Arial"/>
                <a:cs typeface="Arial"/>
              </a:rPr>
              <a:t>общеобразовательная</a:t>
            </a:r>
            <a:r>
              <a:rPr sz="1200" b="1" spc="114" dirty="0">
                <a:latin typeface="Arial"/>
                <a:cs typeface="Arial"/>
              </a:rPr>
              <a:t>  </a:t>
            </a:r>
            <a:r>
              <a:rPr sz="1200" b="1" dirty="0">
                <a:latin typeface="Arial"/>
                <a:cs typeface="Arial"/>
              </a:rPr>
              <a:t>организация</a:t>
            </a:r>
            <a:r>
              <a:rPr sz="1200" b="1" spc="120" dirty="0">
                <a:latin typeface="Arial"/>
                <a:cs typeface="Arial"/>
              </a:rPr>
              <a:t>  </a:t>
            </a:r>
            <a:r>
              <a:rPr sz="1200" b="1" spc="-10" dirty="0">
                <a:latin typeface="Arial"/>
                <a:cs typeface="Arial"/>
              </a:rPr>
              <a:t>уведомляет </a:t>
            </a:r>
            <a:r>
              <a:rPr sz="1200" b="1" dirty="0">
                <a:latin typeface="Arial"/>
                <a:cs typeface="Arial"/>
              </a:rPr>
              <a:t>тестирующую</a:t>
            </a:r>
            <a:r>
              <a:rPr sz="1200" b="1" spc="13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организацию</a:t>
            </a:r>
            <a:r>
              <a:rPr sz="1200" b="1" spc="130" dirty="0">
                <a:latin typeface="Arial"/>
                <a:cs typeface="Arial"/>
              </a:rPr>
              <a:t> </a:t>
            </a:r>
            <a:r>
              <a:rPr sz="1200" dirty="0">
                <a:latin typeface="Microsoft Sans Serif"/>
                <a:cs typeface="Microsoft Sans Serif"/>
              </a:rPr>
              <a:t>в</a:t>
            </a:r>
            <a:r>
              <a:rPr sz="1200" spc="145" dirty="0">
                <a:latin typeface="Microsoft Sans Serif"/>
                <a:cs typeface="Microsoft Sans Serif"/>
              </a:rPr>
              <a:t> </a:t>
            </a:r>
            <a:r>
              <a:rPr sz="1200" dirty="0">
                <a:latin typeface="Microsoft Sans Serif"/>
                <a:cs typeface="Microsoft Sans Serif"/>
              </a:rPr>
              <a:t>электронной</a:t>
            </a:r>
            <a:r>
              <a:rPr sz="1200" spc="150" dirty="0">
                <a:latin typeface="Microsoft Sans Serif"/>
                <a:cs typeface="Microsoft Sans Serif"/>
              </a:rPr>
              <a:t> </a:t>
            </a:r>
            <a:r>
              <a:rPr sz="1200" dirty="0">
                <a:latin typeface="Microsoft Sans Serif"/>
                <a:cs typeface="Microsoft Sans Serif"/>
              </a:rPr>
              <a:t>форме</a:t>
            </a:r>
            <a:r>
              <a:rPr sz="1200" spc="150" dirty="0">
                <a:latin typeface="Microsoft Sans Serif"/>
                <a:cs typeface="Microsoft Sans Serif"/>
              </a:rPr>
              <a:t> </a:t>
            </a:r>
            <a:r>
              <a:rPr sz="1200" dirty="0">
                <a:latin typeface="Microsoft Sans Serif"/>
                <a:cs typeface="Microsoft Sans Serif"/>
              </a:rPr>
              <a:t>через</a:t>
            </a:r>
            <a:r>
              <a:rPr sz="1200" spc="145" dirty="0">
                <a:latin typeface="Microsoft Sans Serif"/>
                <a:cs typeface="Microsoft Sans Serif"/>
              </a:rPr>
              <a:t> </a:t>
            </a:r>
            <a:r>
              <a:rPr sz="1200" dirty="0">
                <a:latin typeface="Microsoft Sans Serif"/>
                <a:cs typeface="Microsoft Sans Serif"/>
              </a:rPr>
              <a:t>ЕПГУ</a:t>
            </a:r>
            <a:r>
              <a:rPr sz="1200" spc="155" dirty="0">
                <a:latin typeface="Microsoft Sans Serif"/>
                <a:cs typeface="Microsoft Sans Serif"/>
              </a:rPr>
              <a:t> </a:t>
            </a:r>
            <a:r>
              <a:rPr sz="1200" spc="-25" dirty="0">
                <a:latin typeface="Microsoft Sans Serif"/>
                <a:cs typeface="Microsoft Sans Serif"/>
              </a:rPr>
              <a:t>или </a:t>
            </a:r>
            <a:r>
              <a:rPr sz="1200" dirty="0">
                <a:latin typeface="Microsoft Sans Serif"/>
                <a:cs typeface="Microsoft Sans Serif"/>
              </a:rPr>
              <a:t>с</a:t>
            </a:r>
            <a:r>
              <a:rPr sz="1200" spc="45" dirty="0">
                <a:latin typeface="Microsoft Sans Serif"/>
                <a:cs typeface="Microsoft Sans Serif"/>
              </a:rPr>
              <a:t> </a:t>
            </a:r>
            <a:r>
              <a:rPr sz="1200" spc="-20" dirty="0">
                <a:latin typeface="Microsoft Sans Serif"/>
                <a:cs typeface="Microsoft Sans Serif"/>
              </a:rPr>
              <a:t>использованием</a:t>
            </a:r>
            <a:r>
              <a:rPr sz="1200" spc="35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РПГУ</a:t>
            </a:r>
            <a:r>
              <a:rPr sz="1200" spc="-10" dirty="0">
                <a:latin typeface="Arial MT"/>
                <a:cs typeface="Arial MT"/>
              </a:rPr>
              <a:t>;</a:t>
            </a:r>
            <a:endParaRPr sz="1200">
              <a:latin typeface="Arial MT"/>
              <a:cs typeface="Arial MT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5999479" y="5746496"/>
            <a:ext cx="3964940" cy="24002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690245" algn="l"/>
                <a:tab pos="2106295" algn="l"/>
                <a:tab pos="3191510" algn="l"/>
              </a:tabLst>
            </a:pPr>
            <a:r>
              <a:rPr sz="1400" spc="-20" dirty="0">
                <a:solidFill>
                  <a:srgbClr val="FF0000"/>
                </a:solidFill>
                <a:latin typeface="Microsoft Sans Serif"/>
                <a:cs typeface="Microsoft Sans Serif"/>
              </a:rPr>
              <a:t>Если</a:t>
            </a:r>
            <a:r>
              <a:rPr sz="1400" dirty="0">
                <a:solidFill>
                  <a:srgbClr val="FF0000"/>
                </a:solidFill>
                <a:latin typeface="Microsoft Sans Serif"/>
                <a:cs typeface="Microsoft Sans Serif"/>
              </a:rPr>
              <a:t>	</a:t>
            </a:r>
            <a:r>
              <a:rPr sz="1400" spc="-10" dirty="0">
                <a:solidFill>
                  <a:srgbClr val="FF0000"/>
                </a:solidFill>
                <a:latin typeface="Microsoft Sans Serif"/>
                <a:cs typeface="Microsoft Sans Serif"/>
              </a:rPr>
              <a:t>предоставлен</a:t>
            </a:r>
            <a:r>
              <a:rPr sz="1400" dirty="0">
                <a:solidFill>
                  <a:srgbClr val="FF0000"/>
                </a:solidFill>
                <a:latin typeface="Microsoft Sans Serif"/>
                <a:cs typeface="Microsoft Sans Serif"/>
              </a:rPr>
              <a:t>	</a:t>
            </a:r>
            <a:r>
              <a:rPr sz="1400" spc="-10" dirty="0">
                <a:solidFill>
                  <a:srgbClr val="FF0000"/>
                </a:solidFill>
                <a:latin typeface="Microsoft Sans Serif"/>
                <a:cs typeface="Microsoft Sans Serif"/>
              </a:rPr>
              <a:t>неполный</a:t>
            </a:r>
            <a:r>
              <a:rPr sz="1400" dirty="0">
                <a:solidFill>
                  <a:srgbClr val="FF0000"/>
                </a:solidFill>
                <a:latin typeface="Microsoft Sans Serif"/>
                <a:cs typeface="Microsoft Sans Serif"/>
              </a:rPr>
              <a:t>	</a:t>
            </a:r>
            <a:r>
              <a:rPr sz="1400" spc="-25" dirty="0">
                <a:solidFill>
                  <a:srgbClr val="FF0000"/>
                </a:solidFill>
                <a:latin typeface="Microsoft Sans Serif"/>
                <a:cs typeface="Microsoft Sans Serif"/>
              </a:rPr>
              <a:t>комплект</a:t>
            </a:r>
            <a:endParaRPr sz="1400">
              <a:latin typeface="Microsoft Sans Serif"/>
              <a:cs typeface="Microsoft Sans Serif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9977373" y="5746496"/>
            <a:ext cx="1262380" cy="4533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R="5080" algn="r">
              <a:lnSpc>
                <a:spcPct val="100000"/>
              </a:lnSpc>
              <a:spcBef>
                <a:spcPts val="105"/>
              </a:spcBef>
            </a:pPr>
            <a:r>
              <a:rPr sz="1400" spc="-10" dirty="0">
                <a:solidFill>
                  <a:srgbClr val="FF0000"/>
                </a:solidFill>
                <a:latin typeface="Microsoft Sans Serif"/>
                <a:cs typeface="Microsoft Sans Serif"/>
              </a:rPr>
              <a:t>документов,</a:t>
            </a:r>
            <a:endParaRPr sz="1400">
              <a:latin typeface="Microsoft Sans Serif"/>
              <a:cs typeface="Microsoft Sans Serif"/>
            </a:endParaRPr>
          </a:p>
          <a:p>
            <a:pPr marR="5080" algn="r">
              <a:lnSpc>
                <a:spcPct val="100000"/>
              </a:lnSpc>
            </a:pPr>
            <a:r>
              <a:rPr sz="1400" spc="-10" dirty="0">
                <a:solidFill>
                  <a:srgbClr val="FF0000"/>
                </a:solidFill>
                <a:latin typeface="Microsoft Sans Serif"/>
                <a:cs typeface="Microsoft Sans Serif"/>
              </a:rPr>
              <a:t>рассматривает</a:t>
            </a:r>
            <a:endParaRPr sz="1400">
              <a:latin typeface="Microsoft Sans Serif"/>
              <a:cs typeface="Microsoft Sans Serif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5999479" y="5960465"/>
            <a:ext cx="3708400" cy="4527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  <a:tabLst>
                <a:tab pos="2170430" algn="l"/>
                <a:tab pos="3496310" algn="l"/>
              </a:tabLst>
            </a:pPr>
            <a:r>
              <a:rPr sz="1400" spc="-10" dirty="0">
                <a:solidFill>
                  <a:srgbClr val="FF0000"/>
                </a:solidFill>
                <a:latin typeface="Microsoft Sans Serif"/>
                <a:cs typeface="Microsoft Sans Serif"/>
              </a:rPr>
              <a:t>общеобразовательная</a:t>
            </a:r>
            <a:r>
              <a:rPr sz="1400" dirty="0">
                <a:solidFill>
                  <a:srgbClr val="FF0000"/>
                </a:solidFill>
                <a:latin typeface="Microsoft Sans Serif"/>
                <a:cs typeface="Microsoft Sans Serif"/>
              </a:rPr>
              <a:t>	</a:t>
            </a:r>
            <a:r>
              <a:rPr sz="1400" spc="-10" dirty="0">
                <a:solidFill>
                  <a:srgbClr val="FF0000"/>
                </a:solidFill>
                <a:latin typeface="Microsoft Sans Serif"/>
                <a:cs typeface="Microsoft Sans Serif"/>
              </a:rPr>
              <a:t>организация</a:t>
            </a:r>
            <a:r>
              <a:rPr sz="1400" dirty="0">
                <a:solidFill>
                  <a:srgbClr val="FF0000"/>
                </a:solidFill>
                <a:latin typeface="Microsoft Sans Serif"/>
                <a:cs typeface="Microsoft Sans Serif"/>
              </a:rPr>
              <a:t>	</a:t>
            </a:r>
            <a:r>
              <a:rPr sz="1400" spc="-35" dirty="0">
                <a:solidFill>
                  <a:srgbClr val="FF0000"/>
                </a:solidFill>
                <a:latin typeface="Microsoft Sans Serif"/>
                <a:cs typeface="Microsoft Sans Serif"/>
              </a:rPr>
              <a:t>не </a:t>
            </a:r>
            <a:r>
              <a:rPr sz="1400" spc="-10" dirty="0">
                <a:solidFill>
                  <a:srgbClr val="FF0000"/>
                </a:solidFill>
                <a:latin typeface="Microsoft Sans Serif"/>
                <a:cs typeface="Microsoft Sans Serif"/>
              </a:rPr>
              <a:t>заявление!</a:t>
            </a:r>
            <a:endParaRPr sz="1400">
              <a:latin typeface="Microsoft Sans Serif"/>
              <a:cs typeface="Microsoft Sans Serif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5587746" y="1609471"/>
            <a:ext cx="364490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800" b="1" spc="-50" dirty="0">
                <a:solidFill>
                  <a:srgbClr val="FFFFFF"/>
                </a:solidFill>
                <a:latin typeface="Arial"/>
                <a:cs typeface="Arial"/>
              </a:rPr>
              <a:t>2</a:t>
            </a:r>
            <a:endParaRPr sz="480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211023" y="1581403"/>
            <a:ext cx="364490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800" b="1" spc="-50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endParaRPr sz="4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64592" y="1141475"/>
            <a:ext cx="11722735" cy="713740"/>
          </a:xfrm>
          <a:custGeom>
            <a:avLst/>
            <a:gdLst/>
            <a:ahLst/>
            <a:cxnLst/>
            <a:rect l="l" t="t" r="r" b="b"/>
            <a:pathLst>
              <a:path w="11722735" h="713739">
                <a:moveTo>
                  <a:pt x="11676634" y="0"/>
                </a:moveTo>
                <a:lnTo>
                  <a:pt x="45986" y="0"/>
                </a:lnTo>
                <a:lnTo>
                  <a:pt x="28085" y="3611"/>
                </a:lnTo>
                <a:lnTo>
                  <a:pt x="13468" y="13462"/>
                </a:lnTo>
                <a:lnTo>
                  <a:pt x="3613" y="28074"/>
                </a:lnTo>
                <a:lnTo>
                  <a:pt x="0" y="45974"/>
                </a:lnTo>
                <a:lnTo>
                  <a:pt x="0" y="667258"/>
                </a:lnTo>
                <a:lnTo>
                  <a:pt x="3613" y="685157"/>
                </a:lnTo>
                <a:lnTo>
                  <a:pt x="13468" y="699770"/>
                </a:lnTo>
                <a:lnTo>
                  <a:pt x="28085" y="709620"/>
                </a:lnTo>
                <a:lnTo>
                  <a:pt x="45986" y="713232"/>
                </a:lnTo>
                <a:lnTo>
                  <a:pt x="11676634" y="713232"/>
                </a:lnTo>
                <a:lnTo>
                  <a:pt x="11694533" y="709620"/>
                </a:lnTo>
                <a:lnTo>
                  <a:pt x="11709146" y="699770"/>
                </a:lnTo>
                <a:lnTo>
                  <a:pt x="11718996" y="685157"/>
                </a:lnTo>
                <a:lnTo>
                  <a:pt x="11722608" y="667258"/>
                </a:lnTo>
                <a:lnTo>
                  <a:pt x="11722608" y="45974"/>
                </a:lnTo>
                <a:lnTo>
                  <a:pt x="11718996" y="28074"/>
                </a:lnTo>
                <a:lnTo>
                  <a:pt x="11709145" y="13462"/>
                </a:lnTo>
                <a:lnTo>
                  <a:pt x="11694533" y="3611"/>
                </a:lnTo>
                <a:lnTo>
                  <a:pt x="11676634" y="0"/>
                </a:lnTo>
                <a:close/>
              </a:path>
            </a:pathLst>
          </a:custGeom>
          <a:solidFill>
            <a:srgbClr val="17417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3942079" y="1368679"/>
            <a:ext cx="416687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dirty="0">
                <a:solidFill>
                  <a:srgbClr val="FFFFFF"/>
                </a:solidFill>
                <a:latin typeface="Arial"/>
                <a:cs typeface="Arial"/>
              </a:rPr>
              <a:t>ПОСЛЕ</a:t>
            </a:r>
            <a:r>
              <a:rPr sz="1600" b="1" spc="-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FFFFFF"/>
                </a:solidFill>
                <a:latin typeface="Arial"/>
                <a:cs typeface="Arial"/>
              </a:rPr>
              <a:t>ПРОХОЖДЕНИЯ</a:t>
            </a:r>
            <a:r>
              <a:rPr sz="1600" b="1" spc="-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FFFFFF"/>
                </a:solidFill>
                <a:latin typeface="Arial"/>
                <a:cs typeface="Arial"/>
              </a:rPr>
              <a:t>ТЕСТИРОВАНИЯ</a:t>
            </a:r>
            <a:endParaRPr sz="1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979157" y="5597144"/>
            <a:ext cx="4564380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1F4E79"/>
                </a:solidFill>
                <a:latin typeface="Microsoft Sans Serif"/>
                <a:cs typeface="Microsoft Sans Serif"/>
              </a:rPr>
              <a:t>Если</a:t>
            </a:r>
            <a:r>
              <a:rPr sz="1200" spc="145" dirty="0">
                <a:solidFill>
                  <a:srgbClr val="1F4E79"/>
                </a:solidFill>
                <a:latin typeface="Microsoft Sans Serif"/>
                <a:cs typeface="Microsoft Sans Serif"/>
              </a:rPr>
              <a:t> </a:t>
            </a:r>
            <a:r>
              <a:rPr sz="1200" dirty="0">
                <a:solidFill>
                  <a:srgbClr val="1F4E79"/>
                </a:solidFill>
                <a:latin typeface="Microsoft Sans Serif"/>
                <a:cs typeface="Microsoft Sans Serif"/>
              </a:rPr>
              <a:t>заявление</a:t>
            </a:r>
            <a:r>
              <a:rPr sz="1200" spc="140" dirty="0">
                <a:solidFill>
                  <a:srgbClr val="1F4E79"/>
                </a:solidFill>
                <a:latin typeface="Microsoft Sans Serif"/>
                <a:cs typeface="Microsoft Sans Serif"/>
              </a:rPr>
              <a:t> </a:t>
            </a:r>
            <a:r>
              <a:rPr sz="1200" dirty="0">
                <a:solidFill>
                  <a:srgbClr val="1F4E79"/>
                </a:solidFill>
                <a:latin typeface="Microsoft Sans Serif"/>
                <a:cs typeface="Microsoft Sans Serif"/>
              </a:rPr>
              <a:t>о</a:t>
            </a:r>
            <a:r>
              <a:rPr sz="1200" spc="150" dirty="0">
                <a:solidFill>
                  <a:srgbClr val="1F4E79"/>
                </a:solidFill>
                <a:latin typeface="Microsoft Sans Serif"/>
                <a:cs typeface="Microsoft Sans Serif"/>
              </a:rPr>
              <a:t> </a:t>
            </a:r>
            <a:r>
              <a:rPr sz="1200" dirty="0">
                <a:solidFill>
                  <a:srgbClr val="1F4E79"/>
                </a:solidFill>
                <a:latin typeface="Microsoft Sans Serif"/>
                <a:cs typeface="Microsoft Sans Serif"/>
              </a:rPr>
              <a:t>приеме</a:t>
            </a:r>
            <a:r>
              <a:rPr sz="1200" spc="150" dirty="0">
                <a:solidFill>
                  <a:srgbClr val="1F4E79"/>
                </a:solidFill>
                <a:latin typeface="Microsoft Sans Serif"/>
                <a:cs typeface="Microsoft Sans Serif"/>
              </a:rPr>
              <a:t> </a:t>
            </a:r>
            <a:r>
              <a:rPr sz="1200" dirty="0">
                <a:solidFill>
                  <a:srgbClr val="1F4E79"/>
                </a:solidFill>
                <a:latin typeface="Microsoft Sans Serif"/>
                <a:cs typeface="Microsoft Sans Serif"/>
              </a:rPr>
              <a:t>на</a:t>
            </a:r>
            <a:r>
              <a:rPr sz="1200" spc="135" dirty="0">
                <a:solidFill>
                  <a:srgbClr val="1F4E79"/>
                </a:solidFill>
                <a:latin typeface="Microsoft Sans Serif"/>
                <a:cs typeface="Microsoft Sans Serif"/>
              </a:rPr>
              <a:t> </a:t>
            </a:r>
            <a:r>
              <a:rPr sz="1200" dirty="0">
                <a:solidFill>
                  <a:srgbClr val="1F4E79"/>
                </a:solidFill>
                <a:latin typeface="Microsoft Sans Serif"/>
                <a:cs typeface="Microsoft Sans Serif"/>
              </a:rPr>
              <a:t>обучение</a:t>
            </a:r>
            <a:r>
              <a:rPr sz="1200" spc="150" dirty="0">
                <a:solidFill>
                  <a:srgbClr val="1F4E79"/>
                </a:solidFill>
                <a:latin typeface="Microsoft Sans Serif"/>
                <a:cs typeface="Microsoft Sans Serif"/>
              </a:rPr>
              <a:t> </a:t>
            </a:r>
            <a:r>
              <a:rPr sz="1200" dirty="0">
                <a:solidFill>
                  <a:srgbClr val="1F4E79"/>
                </a:solidFill>
                <a:latin typeface="Microsoft Sans Serif"/>
                <a:cs typeface="Microsoft Sans Serif"/>
              </a:rPr>
              <a:t>подано</a:t>
            </a:r>
            <a:r>
              <a:rPr sz="1200" spc="150" dirty="0">
                <a:solidFill>
                  <a:srgbClr val="1F4E79"/>
                </a:solidFill>
                <a:latin typeface="Microsoft Sans Serif"/>
                <a:cs typeface="Microsoft Sans Serif"/>
              </a:rPr>
              <a:t> </a:t>
            </a:r>
            <a:r>
              <a:rPr sz="1200" dirty="0">
                <a:solidFill>
                  <a:srgbClr val="1F4E79"/>
                </a:solidFill>
                <a:latin typeface="Microsoft Sans Serif"/>
                <a:cs typeface="Microsoft Sans Serif"/>
              </a:rPr>
              <a:t>в</a:t>
            </a:r>
            <a:r>
              <a:rPr sz="1200" spc="145" dirty="0">
                <a:solidFill>
                  <a:srgbClr val="1F4E79"/>
                </a:solidFill>
                <a:latin typeface="Microsoft Sans Serif"/>
                <a:cs typeface="Microsoft Sans Serif"/>
              </a:rPr>
              <a:t> </a:t>
            </a:r>
            <a:r>
              <a:rPr sz="1200" spc="-10" dirty="0">
                <a:solidFill>
                  <a:srgbClr val="1F4E79"/>
                </a:solidFill>
                <a:latin typeface="Microsoft Sans Serif"/>
                <a:cs typeface="Microsoft Sans Serif"/>
              </a:rPr>
              <a:t>электронном </a:t>
            </a:r>
            <a:r>
              <a:rPr sz="1200" dirty="0">
                <a:solidFill>
                  <a:srgbClr val="1F4E79"/>
                </a:solidFill>
                <a:latin typeface="Microsoft Sans Serif"/>
                <a:cs typeface="Microsoft Sans Serif"/>
              </a:rPr>
              <a:t>виде,</a:t>
            </a:r>
            <a:r>
              <a:rPr sz="1200" spc="-15" dirty="0">
                <a:solidFill>
                  <a:srgbClr val="1F4E79"/>
                </a:solidFill>
                <a:latin typeface="Microsoft Sans Serif"/>
                <a:cs typeface="Microsoft Sans Serif"/>
              </a:rPr>
              <a:t> </a:t>
            </a:r>
            <a:r>
              <a:rPr sz="1200" spc="-10" dirty="0">
                <a:solidFill>
                  <a:srgbClr val="1F4E79"/>
                </a:solidFill>
                <a:latin typeface="Microsoft Sans Serif"/>
                <a:cs typeface="Microsoft Sans Serif"/>
              </a:rPr>
              <a:t>запрещается</a:t>
            </a:r>
            <a:r>
              <a:rPr sz="1200" spc="-15" dirty="0">
                <a:solidFill>
                  <a:srgbClr val="1F4E79"/>
                </a:solidFill>
                <a:latin typeface="Microsoft Sans Serif"/>
                <a:cs typeface="Microsoft Sans Serif"/>
              </a:rPr>
              <a:t> </a:t>
            </a:r>
            <a:r>
              <a:rPr sz="1200" dirty="0">
                <a:solidFill>
                  <a:srgbClr val="1F4E79"/>
                </a:solidFill>
                <a:latin typeface="Microsoft Sans Serif"/>
                <a:cs typeface="Microsoft Sans Serif"/>
              </a:rPr>
              <a:t>требовать</a:t>
            </a:r>
            <a:r>
              <a:rPr sz="1200" spc="-15" dirty="0">
                <a:solidFill>
                  <a:srgbClr val="1F4E79"/>
                </a:solidFill>
                <a:latin typeface="Microsoft Sans Serif"/>
                <a:cs typeface="Microsoft Sans Serif"/>
              </a:rPr>
              <a:t> </a:t>
            </a:r>
            <a:r>
              <a:rPr sz="1200" dirty="0">
                <a:solidFill>
                  <a:srgbClr val="1F4E79"/>
                </a:solidFill>
                <a:latin typeface="Microsoft Sans Serif"/>
                <a:cs typeface="Microsoft Sans Serif"/>
              </a:rPr>
              <a:t>копии</a:t>
            </a:r>
            <a:r>
              <a:rPr sz="1200" spc="-10" dirty="0">
                <a:solidFill>
                  <a:srgbClr val="1F4E79"/>
                </a:solidFill>
                <a:latin typeface="Microsoft Sans Serif"/>
                <a:cs typeface="Microsoft Sans Serif"/>
              </a:rPr>
              <a:t> документов </a:t>
            </a:r>
            <a:r>
              <a:rPr sz="1200" dirty="0">
                <a:solidFill>
                  <a:srgbClr val="1F4E79"/>
                </a:solidFill>
                <a:latin typeface="Microsoft Sans Serif"/>
                <a:cs typeface="Microsoft Sans Serif"/>
              </a:rPr>
              <a:t>за</a:t>
            </a:r>
            <a:r>
              <a:rPr sz="1200" spc="-20" dirty="0">
                <a:solidFill>
                  <a:srgbClr val="1F4E79"/>
                </a:solidFill>
                <a:latin typeface="Microsoft Sans Serif"/>
                <a:cs typeface="Microsoft Sans Serif"/>
              </a:rPr>
              <a:t> </a:t>
            </a:r>
            <a:r>
              <a:rPr sz="1200" spc="-10" dirty="0">
                <a:solidFill>
                  <a:srgbClr val="1F4E79"/>
                </a:solidFill>
                <a:latin typeface="Microsoft Sans Serif"/>
                <a:cs typeface="Microsoft Sans Serif"/>
              </a:rPr>
              <a:t>исключение </a:t>
            </a:r>
            <a:r>
              <a:rPr sz="1200" dirty="0">
                <a:solidFill>
                  <a:srgbClr val="1F4E79"/>
                </a:solidFill>
                <a:latin typeface="Microsoft Sans Serif"/>
                <a:cs typeface="Microsoft Sans Serif"/>
              </a:rPr>
              <a:t>копий</a:t>
            </a:r>
            <a:r>
              <a:rPr sz="1200" spc="150" dirty="0">
                <a:solidFill>
                  <a:srgbClr val="1F4E79"/>
                </a:solidFill>
                <a:latin typeface="Microsoft Sans Serif"/>
                <a:cs typeface="Microsoft Sans Serif"/>
              </a:rPr>
              <a:t> </a:t>
            </a:r>
            <a:r>
              <a:rPr sz="1200" dirty="0">
                <a:solidFill>
                  <a:srgbClr val="1F4E79"/>
                </a:solidFill>
                <a:latin typeface="Microsoft Sans Serif"/>
                <a:cs typeface="Microsoft Sans Serif"/>
              </a:rPr>
              <a:t>или</a:t>
            </a:r>
            <a:r>
              <a:rPr sz="1200" spc="140" dirty="0">
                <a:solidFill>
                  <a:srgbClr val="1F4E79"/>
                </a:solidFill>
                <a:latin typeface="Microsoft Sans Serif"/>
                <a:cs typeface="Microsoft Sans Serif"/>
              </a:rPr>
              <a:t> </a:t>
            </a:r>
            <a:r>
              <a:rPr sz="1200" dirty="0">
                <a:solidFill>
                  <a:srgbClr val="1F4E79"/>
                </a:solidFill>
                <a:latin typeface="Microsoft Sans Serif"/>
                <a:cs typeface="Microsoft Sans Serif"/>
              </a:rPr>
              <a:t>оригиналов</a:t>
            </a:r>
            <a:r>
              <a:rPr sz="1200" spc="150" dirty="0">
                <a:solidFill>
                  <a:srgbClr val="1F4E79"/>
                </a:solidFill>
                <a:latin typeface="Microsoft Sans Serif"/>
                <a:cs typeface="Microsoft Sans Serif"/>
              </a:rPr>
              <a:t> </a:t>
            </a:r>
            <a:r>
              <a:rPr sz="1200" dirty="0">
                <a:solidFill>
                  <a:srgbClr val="1F4E79"/>
                </a:solidFill>
                <a:latin typeface="Microsoft Sans Serif"/>
                <a:cs typeface="Microsoft Sans Serif"/>
              </a:rPr>
              <a:t>документов,</a:t>
            </a:r>
            <a:r>
              <a:rPr sz="1200" spc="150" dirty="0">
                <a:solidFill>
                  <a:srgbClr val="1F4E79"/>
                </a:solidFill>
                <a:latin typeface="Microsoft Sans Serif"/>
                <a:cs typeface="Microsoft Sans Serif"/>
              </a:rPr>
              <a:t> </a:t>
            </a:r>
            <a:r>
              <a:rPr sz="1200" dirty="0">
                <a:solidFill>
                  <a:srgbClr val="1F4E79"/>
                </a:solidFill>
                <a:latin typeface="Microsoft Sans Serif"/>
                <a:cs typeface="Microsoft Sans Serif"/>
              </a:rPr>
              <a:t>подтверждение</a:t>
            </a:r>
            <a:r>
              <a:rPr sz="1200" spc="145" dirty="0">
                <a:solidFill>
                  <a:srgbClr val="1F4E79"/>
                </a:solidFill>
                <a:latin typeface="Microsoft Sans Serif"/>
                <a:cs typeface="Microsoft Sans Serif"/>
              </a:rPr>
              <a:t> </a:t>
            </a:r>
            <a:r>
              <a:rPr sz="1200" dirty="0">
                <a:solidFill>
                  <a:srgbClr val="1F4E79"/>
                </a:solidFill>
                <a:latin typeface="Microsoft Sans Serif"/>
                <a:cs typeface="Microsoft Sans Serif"/>
              </a:rPr>
              <a:t>которых</a:t>
            </a:r>
            <a:r>
              <a:rPr sz="1200" spc="140" dirty="0">
                <a:solidFill>
                  <a:srgbClr val="1F4E79"/>
                </a:solidFill>
                <a:latin typeface="Microsoft Sans Serif"/>
                <a:cs typeface="Microsoft Sans Serif"/>
              </a:rPr>
              <a:t> </a:t>
            </a:r>
            <a:r>
              <a:rPr sz="1200" spc="-50" dirty="0">
                <a:solidFill>
                  <a:srgbClr val="1F4E79"/>
                </a:solidFill>
                <a:latin typeface="Microsoft Sans Serif"/>
                <a:cs typeface="Microsoft Sans Serif"/>
              </a:rPr>
              <a:t>в </a:t>
            </a:r>
            <a:r>
              <a:rPr sz="1200" spc="-20" dirty="0">
                <a:solidFill>
                  <a:srgbClr val="1F4E79"/>
                </a:solidFill>
                <a:latin typeface="Microsoft Sans Serif"/>
                <a:cs typeface="Microsoft Sans Serif"/>
              </a:rPr>
              <a:t>электронном </a:t>
            </a:r>
            <a:r>
              <a:rPr sz="1200" dirty="0">
                <a:solidFill>
                  <a:srgbClr val="1F4E79"/>
                </a:solidFill>
                <a:latin typeface="Microsoft Sans Serif"/>
                <a:cs typeface="Microsoft Sans Serif"/>
              </a:rPr>
              <a:t>виде </a:t>
            </a:r>
            <a:r>
              <a:rPr sz="1200" spc="-10" dirty="0">
                <a:solidFill>
                  <a:srgbClr val="1F4E79"/>
                </a:solidFill>
                <a:latin typeface="Microsoft Sans Serif"/>
                <a:cs typeface="Microsoft Sans Serif"/>
              </a:rPr>
              <a:t>невозможно</a:t>
            </a:r>
            <a:r>
              <a:rPr sz="1200" spc="-10" dirty="0">
                <a:solidFill>
                  <a:srgbClr val="1F4E79"/>
                </a:solidFill>
                <a:latin typeface="Arial MT"/>
                <a:cs typeface="Arial MT"/>
              </a:rPr>
              <a:t>.</a:t>
            </a:r>
            <a:endParaRPr sz="1200">
              <a:latin typeface="Arial MT"/>
              <a:cs typeface="Arial MT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99644" y="3532632"/>
            <a:ext cx="11722735" cy="713740"/>
          </a:xfrm>
          <a:custGeom>
            <a:avLst/>
            <a:gdLst/>
            <a:ahLst/>
            <a:cxnLst/>
            <a:rect l="l" t="t" r="r" b="b"/>
            <a:pathLst>
              <a:path w="11722735" h="713739">
                <a:moveTo>
                  <a:pt x="11676634" y="0"/>
                </a:moveTo>
                <a:lnTo>
                  <a:pt x="45986" y="0"/>
                </a:lnTo>
                <a:lnTo>
                  <a:pt x="28085" y="3611"/>
                </a:lnTo>
                <a:lnTo>
                  <a:pt x="13468" y="13461"/>
                </a:lnTo>
                <a:lnTo>
                  <a:pt x="3613" y="28074"/>
                </a:lnTo>
                <a:lnTo>
                  <a:pt x="0" y="45973"/>
                </a:lnTo>
                <a:lnTo>
                  <a:pt x="0" y="667257"/>
                </a:lnTo>
                <a:lnTo>
                  <a:pt x="3613" y="685157"/>
                </a:lnTo>
                <a:lnTo>
                  <a:pt x="13468" y="699769"/>
                </a:lnTo>
                <a:lnTo>
                  <a:pt x="28085" y="709620"/>
                </a:lnTo>
                <a:lnTo>
                  <a:pt x="45986" y="713231"/>
                </a:lnTo>
                <a:lnTo>
                  <a:pt x="11676634" y="713231"/>
                </a:lnTo>
                <a:lnTo>
                  <a:pt x="11694533" y="709620"/>
                </a:lnTo>
                <a:lnTo>
                  <a:pt x="11709146" y="699769"/>
                </a:lnTo>
                <a:lnTo>
                  <a:pt x="11718996" y="685157"/>
                </a:lnTo>
                <a:lnTo>
                  <a:pt x="11722608" y="667257"/>
                </a:lnTo>
                <a:lnTo>
                  <a:pt x="11722608" y="45973"/>
                </a:lnTo>
                <a:lnTo>
                  <a:pt x="11718996" y="28074"/>
                </a:lnTo>
                <a:lnTo>
                  <a:pt x="11709145" y="13462"/>
                </a:lnTo>
                <a:lnTo>
                  <a:pt x="11694533" y="3611"/>
                </a:lnTo>
                <a:lnTo>
                  <a:pt x="11676634" y="0"/>
                </a:lnTo>
                <a:close/>
              </a:path>
            </a:pathLst>
          </a:custGeom>
          <a:solidFill>
            <a:srgbClr val="17417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5105527" y="3750945"/>
            <a:ext cx="191198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10" dirty="0">
                <a:solidFill>
                  <a:srgbClr val="FFFFFF"/>
                </a:solidFill>
                <a:latin typeface="Arial"/>
                <a:cs typeface="Arial"/>
              </a:rPr>
              <a:t>ДОПОЛНИТЕЛЬНО</a:t>
            </a:r>
            <a:endParaRPr sz="16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31088" y="2142489"/>
            <a:ext cx="2579370" cy="1092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indent="-635" algn="ctr">
              <a:lnSpc>
                <a:spcPct val="100000"/>
              </a:lnSpc>
              <a:spcBef>
                <a:spcPts val="105"/>
              </a:spcBef>
            </a:pPr>
            <a:r>
              <a:rPr sz="1400" spc="-20" dirty="0">
                <a:solidFill>
                  <a:srgbClr val="1F4E79"/>
                </a:solidFill>
                <a:latin typeface="Microsoft Sans Serif"/>
                <a:cs typeface="Microsoft Sans Serif"/>
              </a:rPr>
              <a:t>Тестирующая</a:t>
            </a:r>
            <a:r>
              <a:rPr sz="1400" spc="-5" dirty="0">
                <a:solidFill>
                  <a:srgbClr val="1F4E79"/>
                </a:solidFill>
                <a:latin typeface="Microsoft Sans Serif"/>
                <a:cs typeface="Microsoft Sans Serif"/>
              </a:rPr>
              <a:t> </a:t>
            </a:r>
            <a:r>
              <a:rPr sz="1400" spc="-20" dirty="0">
                <a:solidFill>
                  <a:srgbClr val="1F4E79"/>
                </a:solidFill>
                <a:latin typeface="Microsoft Sans Serif"/>
                <a:cs typeface="Microsoft Sans Serif"/>
              </a:rPr>
              <a:t>организация</a:t>
            </a:r>
            <a:r>
              <a:rPr sz="1400" dirty="0">
                <a:solidFill>
                  <a:srgbClr val="1F4E79"/>
                </a:solidFill>
                <a:latin typeface="Microsoft Sans Serif"/>
                <a:cs typeface="Microsoft Sans Serif"/>
              </a:rPr>
              <a:t> </a:t>
            </a:r>
            <a:r>
              <a:rPr sz="1400" b="1" spc="-50" dirty="0">
                <a:solidFill>
                  <a:srgbClr val="FF0000"/>
                </a:solidFill>
                <a:latin typeface="Arial"/>
                <a:cs typeface="Arial"/>
              </a:rPr>
              <a:t>в </a:t>
            </a:r>
            <a:r>
              <a:rPr sz="1400" b="1" spc="-10" dirty="0">
                <a:solidFill>
                  <a:srgbClr val="FF0000"/>
                </a:solidFill>
                <a:latin typeface="Arial"/>
                <a:cs typeface="Arial"/>
              </a:rPr>
              <a:t>течение</a:t>
            </a:r>
            <a:r>
              <a:rPr sz="1400" b="1" spc="-5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400" b="1" spc="-10" dirty="0">
                <a:solidFill>
                  <a:srgbClr val="FF0000"/>
                </a:solidFill>
                <a:latin typeface="Arial"/>
                <a:cs typeface="Arial"/>
              </a:rPr>
              <a:t>3-</a:t>
            </a:r>
            <a:r>
              <a:rPr sz="1400" b="1" dirty="0">
                <a:solidFill>
                  <a:srgbClr val="FF0000"/>
                </a:solidFill>
                <a:latin typeface="Arial"/>
                <a:cs typeface="Arial"/>
              </a:rPr>
              <a:t>х</a:t>
            </a:r>
            <a:r>
              <a:rPr sz="1400" b="1" spc="-2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FF0000"/>
                </a:solidFill>
                <a:latin typeface="Arial"/>
                <a:cs typeface="Arial"/>
              </a:rPr>
              <a:t>дней</a:t>
            </a:r>
            <a:r>
              <a:rPr sz="1400" b="1" spc="-4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400" spc="-20" dirty="0">
                <a:solidFill>
                  <a:srgbClr val="1F4E79"/>
                </a:solidFill>
                <a:latin typeface="Microsoft Sans Serif"/>
                <a:cs typeface="Microsoft Sans Serif"/>
              </a:rPr>
              <a:t>после </a:t>
            </a:r>
            <a:r>
              <a:rPr sz="1400" spc="-10" dirty="0">
                <a:solidFill>
                  <a:srgbClr val="1F4E79"/>
                </a:solidFill>
                <a:latin typeface="Microsoft Sans Serif"/>
                <a:cs typeface="Microsoft Sans Serif"/>
              </a:rPr>
              <a:t>тестирования</a:t>
            </a:r>
            <a:r>
              <a:rPr sz="1400" spc="-30" dirty="0">
                <a:solidFill>
                  <a:srgbClr val="1F4E79"/>
                </a:solidFill>
                <a:latin typeface="Microsoft Sans Serif"/>
                <a:cs typeface="Microsoft Sans Serif"/>
              </a:rPr>
              <a:t> </a:t>
            </a:r>
            <a:r>
              <a:rPr sz="1400" spc="-10" dirty="0">
                <a:solidFill>
                  <a:srgbClr val="1F4E79"/>
                </a:solidFill>
                <a:latin typeface="Microsoft Sans Serif"/>
                <a:cs typeface="Microsoft Sans Serif"/>
              </a:rPr>
              <a:t>уведомляет </a:t>
            </a:r>
            <a:r>
              <a:rPr sz="1400" spc="-25" dirty="0">
                <a:solidFill>
                  <a:srgbClr val="1F4E79"/>
                </a:solidFill>
                <a:latin typeface="Microsoft Sans Serif"/>
                <a:cs typeface="Microsoft Sans Serif"/>
              </a:rPr>
              <a:t>образовательную</a:t>
            </a:r>
            <a:r>
              <a:rPr sz="1400" spc="15" dirty="0">
                <a:solidFill>
                  <a:srgbClr val="1F4E79"/>
                </a:solidFill>
                <a:latin typeface="Microsoft Sans Serif"/>
                <a:cs typeface="Microsoft Sans Serif"/>
              </a:rPr>
              <a:t> </a:t>
            </a:r>
            <a:r>
              <a:rPr sz="1400" spc="-10" dirty="0">
                <a:solidFill>
                  <a:srgbClr val="1F4E79"/>
                </a:solidFill>
                <a:latin typeface="Microsoft Sans Serif"/>
                <a:cs typeface="Microsoft Sans Serif"/>
              </a:rPr>
              <a:t>организацию (школу)</a:t>
            </a:r>
            <a:r>
              <a:rPr sz="1400" spc="-55" dirty="0">
                <a:solidFill>
                  <a:srgbClr val="1F4E79"/>
                </a:solidFill>
                <a:latin typeface="Microsoft Sans Serif"/>
                <a:cs typeface="Microsoft Sans Serif"/>
              </a:rPr>
              <a:t> </a:t>
            </a:r>
            <a:r>
              <a:rPr sz="1400" dirty="0">
                <a:solidFill>
                  <a:srgbClr val="1F4E79"/>
                </a:solidFill>
                <a:latin typeface="Microsoft Sans Serif"/>
                <a:cs typeface="Microsoft Sans Serif"/>
              </a:rPr>
              <a:t>о</a:t>
            </a:r>
            <a:r>
              <a:rPr sz="1400" spc="-30" dirty="0">
                <a:solidFill>
                  <a:srgbClr val="1F4E79"/>
                </a:solidFill>
                <a:latin typeface="Microsoft Sans Serif"/>
                <a:cs typeface="Microsoft Sans Serif"/>
              </a:rPr>
              <a:t> </a:t>
            </a:r>
            <a:r>
              <a:rPr sz="1400" spc="-10" dirty="0">
                <a:solidFill>
                  <a:srgbClr val="1F4E79"/>
                </a:solidFill>
                <a:latin typeface="Microsoft Sans Serif"/>
                <a:cs typeface="Microsoft Sans Serif"/>
              </a:rPr>
              <a:t>результатах</a:t>
            </a:r>
            <a:endParaRPr sz="1400">
              <a:latin typeface="Microsoft Sans Serif"/>
              <a:cs typeface="Microsoft Sans Serif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348476" y="4366386"/>
            <a:ext cx="4168140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61645" marR="5080" indent="-449580">
              <a:lnSpc>
                <a:spcPct val="100000"/>
              </a:lnSpc>
              <a:spcBef>
                <a:spcPts val="100"/>
              </a:spcBef>
            </a:pPr>
            <a:r>
              <a:rPr sz="1200" b="1" spc="-10" dirty="0">
                <a:solidFill>
                  <a:srgbClr val="FF0000"/>
                </a:solidFill>
                <a:latin typeface="Arial"/>
                <a:cs typeface="Arial"/>
              </a:rPr>
              <a:t>Граждане</a:t>
            </a:r>
            <a:r>
              <a:rPr sz="1200" b="1" spc="-6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200" b="1" spc="-10" dirty="0">
                <a:solidFill>
                  <a:srgbClr val="FF0000"/>
                </a:solidFill>
                <a:latin typeface="Arial"/>
                <a:cs typeface="Arial"/>
              </a:rPr>
              <a:t>Белоруссии</a:t>
            </a:r>
            <a:r>
              <a:rPr sz="1200" b="1" spc="-5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F4E79"/>
                </a:solidFill>
                <a:latin typeface="Microsoft Sans Serif"/>
                <a:cs typeface="Microsoft Sans Serif"/>
              </a:rPr>
              <a:t>при</a:t>
            </a:r>
            <a:r>
              <a:rPr sz="1200" spc="-20" dirty="0">
                <a:solidFill>
                  <a:srgbClr val="1F4E79"/>
                </a:solidFill>
                <a:latin typeface="Microsoft Sans Serif"/>
                <a:cs typeface="Microsoft Sans Serif"/>
              </a:rPr>
              <a:t> </a:t>
            </a:r>
            <a:r>
              <a:rPr sz="1200" spc="-10" dirty="0">
                <a:solidFill>
                  <a:srgbClr val="1F4E79"/>
                </a:solidFill>
                <a:latin typeface="Microsoft Sans Serif"/>
                <a:cs typeface="Microsoft Sans Serif"/>
              </a:rPr>
              <a:t>приеме</a:t>
            </a:r>
            <a:r>
              <a:rPr sz="1200" spc="-45" dirty="0">
                <a:solidFill>
                  <a:srgbClr val="1F4E79"/>
                </a:solidFill>
                <a:latin typeface="Microsoft Sans Serif"/>
                <a:cs typeface="Microsoft Sans Serif"/>
              </a:rPr>
              <a:t> </a:t>
            </a:r>
            <a:r>
              <a:rPr sz="1200" dirty="0">
                <a:solidFill>
                  <a:srgbClr val="1F4E79"/>
                </a:solidFill>
                <a:latin typeface="Microsoft Sans Serif"/>
                <a:cs typeface="Microsoft Sans Serif"/>
              </a:rPr>
              <a:t>в</a:t>
            </a:r>
            <a:r>
              <a:rPr sz="1200" spc="-15" dirty="0">
                <a:solidFill>
                  <a:srgbClr val="1F4E79"/>
                </a:solidFill>
                <a:latin typeface="Microsoft Sans Serif"/>
                <a:cs typeface="Microsoft Sans Serif"/>
              </a:rPr>
              <a:t> </a:t>
            </a:r>
            <a:r>
              <a:rPr sz="1200" spc="-10" dirty="0">
                <a:solidFill>
                  <a:srgbClr val="1F4E79"/>
                </a:solidFill>
                <a:latin typeface="Microsoft Sans Serif"/>
                <a:cs typeface="Microsoft Sans Serif"/>
              </a:rPr>
              <a:t>школу</a:t>
            </a:r>
            <a:r>
              <a:rPr sz="1200" spc="-35" dirty="0">
                <a:solidFill>
                  <a:srgbClr val="1F4E79"/>
                </a:solidFill>
                <a:latin typeface="Microsoft Sans Serif"/>
                <a:cs typeface="Microsoft Sans Serif"/>
              </a:rPr>
              <a:t> </a:t>
            </a:r>
            <a:r>
              <a:rPr sz="1200" spc="-10" dirty="0">
                <a:solidFill>
                  <a:srgbClr val="1F4E79"/>
                </a:solidFill>
                <a:latin typeface="Microsoft Sans Serif"/>
                <a:cs typeface="Microsoft Sans Serif"/>
              </a:rPr>
              <a:t>предъявляют</a:t>
            </a:r>
            <a:r>
              <a:rPr sz="1200" spc="-10" dirty="0">
                <a:solidFill>
                  <a:srgbClr val="1F4E79"/>
                </a:solidFill>
                <a:latin typeface="Arial MT"/>
                <a:cs typeface="Arial MT"/>
              </a:rPr>
              <a:t>: </a:t>
            </a:r>
            <a:r>
              <a:rPr sz="1200" spc="-10" dirty="0">
                <a:solidFill>
                  <a:srgbClr val="1F4E79"/>
                </a:solidFill>
                <a:latin typeface="Microsoft Sans Serif"/>
                <a:cs typeface="Microsoft Sans Serif"/>
              </a:rPr>
              <a:t>копия</a:t>
            </a:r>
            <a:r>
              <a:rPr sz="1200" spc="-30" dirty="0">
                <a:solidFill>
                  <a:srgbClr val="1F4E79"/>
                </a:solidFill>
                <a:latin typeface="Microsoft Sans Serif"/>
                <a:cs typeface="Microsoft Sans Serif"/>
              </a:rPr>
              <a:t> </a:t>
            </a:r>
            <a:r>
              <a:rPr sz="1200" spc="-20" dirty="0">
                <a:solidFill>
                  <a:srgbClr val="1F4E79"/>
                </a:solidFill>
                <a:latin typeface="Microsoft Sans Serif"/>
                <a:cs typeface="Microsoft Sans Serif"/>
              </a:rPr>
              <a:t>свидетельства</a:t>
            </a:r>
            <a:r>
              <a:rPr sz="1200" spc="-30" dirty="0">
                <a:solidFill>
                  <a:srgbClr val="1F4E79"/>
                </a:solidFill>
                <a:latin typeface="Microsoft Sans Serif"/>
                <a:cs typeface="Microsoft Sans Serif"/>
              </a:rPr>
              <a:t> </a:t>
            </a:r>
            <a:r>
              <a:rPr sz="1200" dirty="0">
                <a:solidFill>
                  <a:srgbClr val="1F4E79"/>
                </a:solidFill>
                <a:latin typeface="Microsoft Sans Serif"/>
                <a:cs typeface="Microsoft Sans Serif"/>
              </a:rPr>
              <a:t>о</a:t>
            </a:r>
            <a:r>
              <a:rPr sz="1200" spc="-5" dirty="0">
                <a:solidFill>
                  <a:srgbClr val="1F4E79"/>
                </a:solidFill>
                <a:latin typeface="Microsoft Sans Serif"/>
                <a:cs typeface="Microsoft Sans Serif"/>
              </a:rPr>
              <a:t> </a:t>
            </a:r>
            <a:r>
              <a:rPr sz="1200" spc="-10" dirty="0">
                <a:solidFill>
                  <a:srgbClr val="1F4E79"/>
                </a:solidFill>
                <a:latin typeface="Microsoft Sans Serif"/>
                <a:cs typeface="Microsoft Sans Serif"/>
              </a:rPr>
              <a:t>рождении</a:t>
            </a:r>
            <a:r>
              <a:rPr sz="1200" spc="-35" dirty="0">
                <a:solidFill>
                  <a:srgbClr val="1F4E79"/>
                </a:solidFill>
                <a:latin typeface="Microsoft Sans Serif"/>
                <a:cs typeface="Microsoft Sans Serif"/>
              </a:rPr>
              <a:t> </a:t>
            </a:r>
            <a:r>
              <a:rPr sz="1200" spc="-10" dirty="0">
                <a:solidFill>
                  <a:srgbClr val="1F4E79"/>
                </a:solidFill>
                <a:latin typeface="Microsoft Sans Serif"/>
                <a:cs typeface="Microsoft Sans Serif"/>
              </a:rPr>
              <a:t>ребенка</a:t>
            </a:r>
            <a:r>
              <a:rPr sz="1200" spc="-10" dirty="0">
                <a:solidFill>
                  <a:srgbClr val="1F4E79"/>
                </a:solidFill>
                <a:latin typeface="Arial MT"/>
                <a:cs typeface="Arial MT"/>
              </a:rPr>
              <a:t>;</a:t>
            </a:r>
            <a:endParaRPr sz="1200">
              <a:latin typeface="Arial MT"/>
              <a:cs typeface="Arial MT"/>
            </a:endParaRPr>
          </a:p>
          <a:p>
            <a:pPr marL="461645">
              <a:lnSpc>
                <a:spcPct val="100000"/>
              </a:lnSpc>
            </a:pPr>
            <a:r>
              <a:rPr sz="1200" spc="-10" dirty="0">
                <a:solidFill>
                  <a:srgbClr val="1F4E79"/>
                </a:solidFill>
                <a:latin typeface="Microsoft Sans Serif"/>
                <a:cs typeface="Microsoft Sans Serif"/>
              </a:rPr>
              <a:t>копия</a:t>
            </a:r>
            <a:r>
              <a:rPr sz="1200" spc="-60" dirty="0">
                <a:solidFill>
                  <a:srgbClr val="1F4E79"/>
                </a:solidFill>
                <a:latin typeface="Microsoft Sans Serif"/>
                <a:cs typeface="Microsoft Sans Serif"/>
              </a:rPr>
              <a:t> </a:t>
            </a:r>
            <a:r>
              <a:rPr sz="1200" spc="-10" dirty="0">
                <a:solidFill>
                  <a:srgbClr val="1F4E79"/>
                </a:solidFill>
                <a:latin typeface="Microsoft Sans Serif"/>
                <a:cs typeface="Microsoft Sans Serif"/>
              </a:rPr>
              <a:t>паспорта</a:t>
            </a:r>
            <a:r>
              <a:rPr sz="1200" spc="-10" dirty="0">
                <a:solidFill>
                  <a:srgbClr val="1F4E79"/>
                </a:solidFill>
                <a:latin typeface="Arial MT"/>
                <a:cs typeface="Arial MT"/>
              </a:rPr>
              <a:t>;</a:t>
            </a:r>
            <a:endParaRPr sz="1200">
              <a:latin typeface="Arial MT"/>
              <a:cs typeface="Arial MT"/>
            </a:endParaRPr>
          </a:p>
          <a:p>
            <a:pPr marL="461645">
              <a:lnSpc>
                <a:spcPct val="100000"/>
              </a:lnSpc>
            </a:pPr>
            <a:r>
              <a:rPr sz="1200" spc="-20" dirty="0">
                <a:solidFill>
                  <a:srgbClr val="1F4E79"/>
                </a:solidFill>
                <a:latin typeface="Microsoft Sans Serif"/>
                <a:cs typeface="Microsoft Sans Serif"/>
              </a:rPr>
              <a:t>справку</a:t>
            </a:r>
            <a:r>
              <a:rPr sz="1200" spc="-45" dirty="0">
                <a:solidFill>
                  <a:srgbClr val="1F4E79"/>
                </a:solidFill>
                <a:latin typeface="Microsoft Sans Serif"/>
                <a:cs typeface="Microsoft Sans Serif"/>
              </a:rPr>
              <a:t> </a:t>
            </a:r>
            <a:r>
              <a:rPr sz="1200" dirty="0">
                <a:solidFill>
                  <a:srgbClr val="1F4E79"/>
                </a:solidFill>
                <a:latin typeface="Microsoft Sans Serif"/>
                <a:cs typeface="Microsoft Sans Serif"/>
              </a:rPr>
              <a:t>о </a:t>
            </a:r>
            <a:r>
              <a:rPr sz="1200" spc="-10" dirty="0">
                <a:solidFill>
                  <a:srgbClr val="1F4E79"/>
                </a:solidFill>
                <a:latin typeface="Microsoft Sans Serif"/>
                <a:cs typeface="Microsoft Sans Serif"/>
              </a:rPr>
              <a:t>регистрации</a:t>
            </a:r>
            <a:r>
              <a:rPr sz="1200" spc="-35" dirty="0">
                <a:solidFill>
                  <a:srgbClr val="1F4E79"/>
                </a:solidFill>
                <a:latin typeface="Microsoft Sans Serif"/>
                <a:cs typeface="Microsoft Sans Serif"/>
              </a:rPr>
              <a:t> </a:t>
            </a:r>
            <a:r>
              <a:rPr sz="1200" dirty="0">
                <a:solidFill>
                  <a:srgbClr val="1F4E79"/>
                </a:solidFill>
                <a:latin typeface="Microsoft Sans Serif"/>
                <a:cs typeface="Microsoft Sans Serif"/>
              </a:rPr>
              <a:t>по</a:t>
            </a:r>
            <a:r>
              <a:rPr sz="1200" spc="-15" dirty="0">
                <a:solidFill>
                  <a:srgbClr val="1F4E79"/>
                </a:solidFill>
                <a:latin typeface="Microsoft Sans Serif"/>
                <a:cs typeface="Microsoft Sans Serif"/>
              </a:rPr>
              <a:t> </a:t>
            </a:r>
            <a:r>
              <a:rPr sz="1200" dirty="0">
                <a:solidFill>
                  <a:srgbClr val="1F4E79"/>
                </a:solidFill>
                <a:latin typeface="Microsoft Sans Serif"/>
                <a:cs typeface="Microsoft Sans Serif"/>
              </a:rPr>
              <a:t>месту</a:t>
            </a:r>
            <a:r>
              <a:rPr sz="1200" spc="-30" dirty="0">
                <a:solidFill>
                  <a:srgbClr val="1F4E79"/>
                </a:solidFill>
                <a:latin typeface="Microsoft Sans Serif"/>
                <a:cs typeface="Microsoft Sans Serif"/>
              </a:rPr>
              <a:t> </a:t>
            </a:r>
            <a:r>
              <a:rPr sz="1200" spc="-10" dirty="0">
                <a:solidFill>
                  <a:srgbClr val="1F4E79"/>
                </a:solidFill>
                <a:latin typeface="Microsoft Sans Serif"/>
                <a:cs typeface="Microsoft Sans Serif"/>
              </a:rPr>
              <a:t>жительства</a:t>
            </a:r>
            <a:r>
              <a:rPr sz="1200" spc="-10" dirty="0">
                <a:solidFill>
                  <a:srgbClr val="1F4E79"/>
                </a:solidFill>
                <a:latin typeface="Arial MT"/>
                <a:cs typeface="Arial MT"/>
              </a:rPr>
              <a:t>.</a:t>
            </a:r>
            <a:endParaRPr sz="1200">
              <a:latin typeface="Arial MT"/>
              <a:cs typeface="Arial MT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629659" y="2055622"/>
            <a:ext cx="3790315" cy="13068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5"/>
              </a:spcBef>
            </a:pPr>
            <a:r>
              <a:rPr sz="1400" spc="-10" dirty="0">
                <a:solidFill>
                  <a:srgbClr val="1F4E79"/>
                </a:solidFill>
                <a:latin typeface="Microsoft Sans Serif"/>
                <a:cs typeface="Microsoft Sans Serif"/>
              </a:rPr>
              <a:t>Информация</a:t>
            </a:r>
            <a:r>
              <a:rPr sz="1400" spc="-50" dirty="0">
                <a:solidFill>
                  <a:srgbClr val="1F4E79"/>
                </a:solidFill>
                <a:latin typeface="Microsoft Sans Serif"/>
                <a:cs typeface="Microsoft Sans Serif"/>
              </a:rPr>
              <a:t> </a:t>
            </a:r>
            <a:r>
              <a:rPr sz="1400" b="1" dirty="0">
                <a:solidFill>
                  <a:srgbClr val="1F4E79"/>
                </a:solidFill>
                <a:latin typeface="Arial"/>
                <a:cs typeface="Arial"/>
              </a:rPr>
              <a:t>о</a:t>
            </a:r>
            <a:r>
              <a:rPr sz="1400" b="1" spc="-20" dirty="0">
                <a:solidFill>
                  <a:srgbClr val="1F4E79"/>
                </a:solidFill>
                <a:latin typeface="Arial"/>
                <a:cs typeface="Arial"/>
              </a:rPr>
              <a:t> </a:t>
            </a:r>
            <a:r>
              <a:rPr sz="1400" b="1" spc="-25" dirty="0">
                <a:solidFill>
                  <a:srgbClr val="1F4E79"/>
                </a:solidFill>
                <a:latin typeface="Arial"/>
                <a:cs typeface="Arial"/>
              </a:rPr>
              <a:t>результатах</a:t>
            </a:r>
            <a:r>
              <a:rPr sz="1400" b="1" spc="-20" dirty="0">
                <a:solidFill>
                  <a:srgbClr val="1F4E79"/>
                </a:solidFill>
                <a:latin typeface="Arial"/>
                <a:cs typeface="Arial"/>
              </a:rPr>
              <a:t> </a:t>
            </a:r>
            <a:r>
              <a:rPr sz="1400" b="1" spc="-10" dirty="0">
                <a:solidFill>
                  <a:srgbClr val="1F4E79"/>
                </a:solidFill>
                <a:latin typeface="Arial"/>
                <a:cs typeface="Arial"/>
              </a:rPr>
              <a:t>тестирования</a:t>
            </a:r>
            <a:r>
              <a:rPr sz="1400" b="1" spc="-60" dirty="0">
                <a:solidFill>
                  <a:srgbClr val="1F4E79"/>
                </a:solidFill>
                <a:latin typeface="Arial"/>
                <a:cs typeface="Arial"/>
              </a:rPr>
              <a:t> </a:t>
            </a:r>
            <a:r>
              <a:rPr sz="1400" b="1" spc="-50" dirty="0">
                <a:solidFill>
                  <a:srgbClr val="1F4E79"/>
                </a:solidFill>
                <a:latin typeface="Arial"/>
                <a:cs typeface="Arial"/>
              </a:rPr>
              <a:t>и </a:t>
            </a:r>
            <a:r>
              <a:rPr sz="1400" b="1" spc="-20" dirty="0">
                <a:solidFill>
                  <a:srgbClr val="1F4E79"/>
                </a:solidFill>
                <a:latin typeface="Arial"/>
                <a:cs typeface="Arial"/>
              </a:rPr>
              <a:t>рассмотрения</a:t>
            </a:r>
            <a:r>
              <a:rPr sz="1400" b="1" spc="-45" dirty="0">
                <a:solidFill>
                  <a:srgbClr val="1F4E79"/>
                </a:solidFill>
                <a:latin typeface="Arial"/>
                <a:cs typeface="Arial"/>
              </a:rPr>
              <a:t> </a:t>
            </a:r>
            <a:r>
              <a:rPr sz="1400" b="1" spc="-10" dirty="0">
                <a:solidFill>
                  <a:srgbClr val="1F4E79"/>
                </a:solidFill>
                <a:latin typeface="Arial"/>
                <a:cs typeface="Arial"/>
              </a:rPr>
              <a:t>заявления</a:t>
            </a:r>
            <a:r>
              <a:rPr sz="1400" b="1" spc="-40" dirty="0">
                <a:solidFill>
                  <a:srgbClr val="1F4E79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1F4E79"/>
                </a:solidFill>
                <a:latin typeface="Arial"/>
                <a:cs typeface="Arial"/>
              </a:rPr>
              <a:t>о</a:t>
            </a:r>
            <a:r>
              <a:rPr sz="1400" b="1" spc="10" dirty="0">
                <a:solidFill>
                  <a:srgbClr val="1F4E79"/>
                </a:solidFill>
                <a:latin typeface="Arial"/>
                <a:cs typeface="Arial"/>
              </a:rPr>
              <a:t> </a:t>
            </a:r>
            <a:r>
              <a:rPr sz="1400" b="1" spc="-10" dirty="0">
                <a:solidFill>
                  <a:srgbClr val="1F4E79"/>
                </a:solidFill>
                <a:latin typeface="Arial"/>
                <a:cs typeface="Arial"/>
              </a:rPr>
              <a:t>приеме</a:t>
            </a:r>
            <a:r>
              <a:rPr sz="1400" b="1" spc="-35" dirty="0">
                <a:solidFill>
                  <a:srgbClr val="1F4E79"/>
                </a:solidFill>
                <a:latin typeface="Arial"/>
                <a:cs typeface="Arial"/>
              </a:rPr>
              <a:t> </a:t>
            </a:r>
            <a:r>
              <a:rPr sz="1400" b="1" spc="-25" dirty="0">
                <a:solidFill>
                  <a:srgbClr val="1F4E79"/>
                </a:solidFill>
                <a:latin typeface="Arial"/>
                <a:cs typeface="Arial"/>
              </a:rPr>
              <a:t>на </a:t>
            </a:r>
            <a:r>
              <a:rPr sz="1400" b="1" spc="-10" dirty="0">
                <a:solidFill>
                  <a:srgbClr val="1F4E79"/>
                </a:solidFill>
                <a:latin typeface="Arial"/>
                <a:cs typeface="Arial"/>
              </a:rPr>
              <a:t>обучение</a:t>
            </a:r>
            <a:r>
              <a:rPr sz="1400" b="1" spc="-35" dirty="0">
                <a:solidFill>
                  <a:srgbClr val="1F4E79"/>
                </a:solidFill>
                <a:latin typeface="Arial"/>
                <a:cs typeface="Arial"/>
              </a:rPr>
              <a:t> </a:t>
            </a:r>
            <a:r>
              <a:rPr sz="1400" b="1" spc="-10" dirty="0">
                <a:solidFill>
                  <a:srgbClr val="1F4E79"/>
                </a:solidFill>
                <a:latin typeface="Arial"/>
                <a:cs typeface="Arial"/>
              </a:rPr>
              <a:t>направляется</a:t>
            </a:r>
            <a:r>
              <a:rPr sz="1400" b="1" spc="-65" dirty="0">
                <a:solidFill>
                  <a:srgbClr val="1F4E79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1F4E79"/>
                </a:solidFill>
                <a:latin typeface="Arial"/>
                <a:cs typeface="Arial"/>
              </a:rPr>
              <a:t>по</a:t>
            </a:r>
            <a:r>
              <a:rPr sz="1400" b="1" spc="-50" dirty="0">
                <a:solidFill>
                  <a:srgbClr val="1F4E79"/>
                </a:solidFill>
                <a:latin typeface="Arial"/>
                <a:cs typeface="Arial"/>
              </a:rPr>
              <a:t> </a:t>
            </a:r>
            <a:r>
              <a:rPr sz="1400" b="1" spc="-10" dirty="0">
                <a:solidFill>
                  <a:srgbClr val="1F4E79"/>
                </a:solidFill>
                <a:latin typeface="Arial"/>
                <a:cs typeface="Arial"/>
              </a:rPr>
              <a:t>адресу</a:t>
            </a:r>
            <a:endParaRPr sz="1400">
              <a:latin typeface="Arial"/>
              <a:cs typeface="Arial"/>
            </a:endParaRPr>
          </a:p>
          <a:p>
            <a:pPr marL="26034" marR="17780" indent="-1270" algn="ctr">
              <a:lnSpc>
                <a:spcPct val="100000"/>
              </a:lnSpc>
            </a:pPr>
            <a:r>
              <a:rPr sz="1400" spc="-10" dirty="0">
                <a:solidFill>
                  <a:srgbClr val="1F4E79"/>
                </a:solidFill>
                <a:latin typeface="Microsoft Sans Serif"/>
                <a:cs typeface="Microsoft Sans Serif"/>
              </a:rPr>
              <a:t>(почтовый</a:t>
            </a:r>
            <a:r>
              <a:rPr sz="1400" spc="-30" dirty="0">
                <a:solidFill>
                  <a:srgbClr val="1F4E79"/>
                </a:solidFill>
                <a:latin typeface="Microsoft Sans Serif"/>
                <a:cs typeface="Microsoft Sans Serif"/>
              </a:rPr>
              <a:t> </a:t>
            </a:r>
            <a:r>
              <a:rPr sz="1400" dirty="0">
                <a:solidFill>
                  <a:srgbClr val="1F4E79"/>
                </a:solidFill>
                <a:latin typeface="Microsoft Sans Serif"/>
                <a:cs typeface="Microsoft Sans Serif"/>
              </a:rPr>
              <a:t>или</a:t>
            </a:r>
            <a:r>
              <a:rPr sz="1400" spc="-15" dirty="0">
                <a:solidFill>
                  <a:srgbClr val="1F4E79"/>
                </a:solidFill>
                <a:latin typeface="Microsoft Sans Serif"/>
                <a:cs typeface="Microsoft Sans Serif"/>
              </a:rPr>
              <a:t> </a:t>
            </a:r>
            <a:r>
              <a:rPr sz="1400" spc="-10" dirty="0">
                <a:solidFill>
                  <a:srgbClr val="1F4E79"/>
                </a:solidFill>
                <a:latin typeface="Microsoft Sans Serif"/>
                <a:cs typeface="Microsoft Sans Serif"/>
              </a:rPr>
              <a:t>электронный),</a:t>
            </a:r>
            <a:r>
              <a:rPr sz="1400" spc="-35" dirty="0">
                <a:solidFill>
                  <a:srgbClr val="1F4E79"/>
                </a:solidFill>
                <a:latin typeface="Microsoft Sans Serif"/>
                <a:cs typeface="Microsoft Sans Serif"/>
              </a:rPr>
              <a:t> </a:t>
            </a:r>
            <a:r>
              <a:rPr sz="1400" spc="-25" dirty="0">
                <a:solidFill>
                  <a:srgbClr val="1F4E79"/>
                </a:solidFill>
                <a:latin typeface="Microsoft Sans Serif"/>
                <a:cs typeface="Microsoft Sans Serif"/>
              </a:rPr>
              <a:t>указанному</a:t>
            </a:r>
            <a:r>
              <a:rPr sz="1400" spc="-40" dirty="0">
                <a:solidFill>
                  <a:srgbClr val="1F4E79"/>
                </a:solidFill>
                <a:latin typeface="Microsoft Sans Serif"/>
                <a:cs typeface="Microsoft Sans Serif"/>
              </a:rPr>
              <a:t> </a:t>
            </a:r>
            <a:r>
              <a:rPr sz="1400" spc="-50" dirty="0">
                <a:solidFill>
                  <a:srgbClr val="1F4E79"/>
                </a:solidFill>
                <a:latin typeface="Microsoft Sans Serif"/>
                <a:cs typeface="Microsoft Sans Serif"/>
              </a:rPr>
              <a:t>в </a:t>
            </a:r>
            <a:r>
              <a:rPr sz="1400" spc="-10" dirty="0">
                <a:solidFill>
                  <a:srgbClr val="1F4E79"/>
                </a:solidFill>
                <a:latin typeface="Microsoft Sans Serif"/>
                <a:cs typeface="Microsoft Sans Serif"/>
              </a:rPr>
              <a:t>заявлении</a:t>
            </a:r>
            <a:r>
              <a:rPr sz="1400" spc="-50" dirty="0">
                <a:solidFill>
                  <a:srgbClr val="1F4E79"/>
                </a:solidFill>
                <a:latin typeface="Microsoft Sans Serif"/>
                <a:cs typeface="Microsoft Sans Serif"/>
              </a:rPr>
              <a:t> </a:t>
            </a:r>
            <a:r>
              <a:rPr sz="1400" dirty="0">
                <a:solidFill>
                  <a:srgbClr val="1F4E79"/>
                </a:solidFill>
                <a:latin typeface="Microsoft Sans Serif"/>
                <a:cs typeface="Microsoft Sans Serif"/>
              </a:rPr>
              <a:t>о</a:t>
            </a:r>
            <a:r>
              <a:rPr sz="1400" spc="-20" dirty="0">
                <a:solidFill>
                  <a:srgbClr val="1F4E79"/>
                </a:solidFill>
                <a:latin typeface="Microsoft Sans Serif"/>
                <a:cs typeface="Microsoft Sans Serif"/>
              </a:rPr>
              <a:t> </a:t>
            </a:r>
            <a:r>
              <a:rPr sz="1400" dirty="0">
                <a:solidFill>
                  <a:srgbClr val="1F4E79"/>
                </a:solidFill>
                <a:latin typeface="Microsoft Sans Serif"/>
                <a:cs typeface="Microsoft Sans Serif"/>
              </a:rPr>
              <a:t>приеме</a:t>
            </a:r>
            <a:r>
              <a:rPr sz="1400" spc="-35" dirty="0">
                <a:solidFill>
                  <a:srgbClr val="1F4E79"/>
                </a:solidFill>
                <a:latin typeface="Microsoft Sans Serif"/>
                <a:cs typeface="Microsoft Sans Serif"/>
              </a:rPr>
              <a:t> </a:t>
            </a:r>
            <a:r>
              <a:rPr sz="1400" dirty="0">
                <a:solidFill>
                  <a:srgbClr val="1F4E79"/>
                </a:solidFill>
                <a:latin typeface="Microsoft Sans Serif"/>
                <a:cs typeface="Microsoft Sans Serif"/>
              </a:rPr>
              <a:t>на</a:t>
            </a:r>
            <a:r>
              <a:rPr sz="1400" spc="-35" dirty="0">
                <a:solidFill>
                  <a:srgbClr val="1F4E79"/>
                </a:solidFill>
                <a:latin typeface="Microsoft Sans Serif"/>
                <a:cs typeface="Microsoft Sans Serif"/>
              </a:rPr>
              <a:t> </a:t>
            </a:r>
            <a:r>
              <a:rPr sz="1400" spc="-10" dirty="0">
                <a:solidFill>
                  <a:srgbClr val="1F4E79"/>
                </a:solidFill>
                <a:latin typeface="Microsoft Sans Serif"/>
                <a:cs typeface="Microsoft Sans Serif"/>
              </a:rPr>
              <a:t>обучение,</a:t>
            </a:r>
            <a:r>
              <a:rPr sz="1400" spc="-45" dirty="0">
                <a:solidFill>
                  <a:srgbClr val="1F4E79"/>
                </a:solidFill>
                <a:latin typeface="Microsoft Sans Serif"/>
                <a:cs typeface="Microsoft Sans Serif"/>
              </a:rPr>
              <a:t> </a:t>
            </a:r>
            <a:r>
              <a:rPr sz="1400" dirty="0">
                <a:solidFill>
                  <a:srgbClr val="1F4E79"/>
                </a:solidFill>
                <a:latin typeface="Microsoft Sans Serif"/>
                <a:cs typeface="Microsoft Sans Serif"/>
              </a:rPr>
              <a:t>и</a:t>
            </a:r>
            <a:r>
              <a:rPr sz="1400" spc="-20" dirty="0">
                <a:solidFill>
                  <a:srgbClr val="1F4E79"/>
                </a:solidFill>
                <a:latin typeface="Microsoft Sans Serif"/>
                <a:cs typeface="Microsoft Sans Serif"/>
              </a:rPr>
              <a:t> </a:t>
            </a:r>
            <a:r>
              <a:rPr sz="1400" dirty="0">
                <a:solidFill>
                  <a:srgbClr val="1F4E79"/>
                </a:solidFill>
                <a:latin typeface="Microsoft Sans Serif"/>
                <a:cs typeface="Microsoft Sans Serif"/>
              </a:rPr>
              <a:t>в</a:t>
            </a:r>
            <a:r>
              <a:rPr sz="1400" spc="-15" dirty="0">
                <a:solidFill>
                  <a:srgbClr val="1F4E79"/>
                </a:solidFill>
                <a:latin typeface="Microsoft Sans Serif"/>
                <a:cs typeface="Microsoft Sans Serif"/>
              </a:rPr>
              <a:t> </a:t>
            </a:r>
            <a:r>
              <a:rPr sz="1400" spc="-10" dirty="0">
                <a:solidFill>
                  <a:srgbClr val="1F4E79"/>
                </a:solidFill>
                <a:latin typeface="Microsoft Sans Serif"/>
                <a:cs typeface="Microsoft Sans Serif"/>
              </a:rPr>
              <a:t>личный </a:t>
            </a:r>
            <a:r>
              <a:rPr sz="1400" spc="-20" dirty="0">
                <a:solidFill>
                  <a:srgbClr val="1F4E79"/>
                </a:solidFill>
                <a:latin typeface="Microsoft Sans Serif"/>
                <a:cs typeface="Microsoft Sans Serif"/>
              </a:rPr>
              <a:t>кабинет</a:t>
            </a:r>
            <a:r>
              <a:rPr sz="1400" spc="-25" dirty="0">
                <a:solidFill>
                  <a:srgbClr val="1F4E79"/>
                </a:solidFill>
                <a:latin typeface="Microsoft Sans Serif"/>
                <a:cs typeface="Microsoft Sans Serif"/>
              </a:rPr>
              <a:t> </a:t>
            </a:r>
            <a:r>
              <a:rPr sz="1400" spc="-20" dirty="0">
                <a:solidFill>
                  <a:srgbClr val="1F4E79"/>
                </a:solidFill>
                <a:latin typeface="Microsoft Sans Serif"/>
                <a:cs typeface="Microsoft Sans Serif"/>
              </a:rPr>
              <a:t>ЕПГУ</a:t>
            </a:r>
            <a:endParaRPr sz="1400">
              <a:latin typeface="Microsoft Sans Serif"/>
              <a:cs typeface="Microsoft Sans Serif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8010906" y="2052955"/>
            <a:ext cx="3715385" cy="13068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5"/>
              </a:spcBef>
            </a:pPr>
            <a:r>
              <a:rPr sz="1400" dirty="0">
                <a:solidFill>
                  <a:srgbClr val="1F4E79"/>
                </a:solidFill>
                <a:latin typeface="Microsoft Sans Serif"/>
                <a:cs typeface="Microsoft Sans Serif"/>
              </a:rPr>
              <a:t>Руководитель</a:t>
            </a:r>
            <a:r>
              <a:rPr sz="1400" spc="90" dirty="0">
                <a:solidFill>
                  <a:srgbClr val="1F4E79"/>
                </a:solidFill>
                <a:latin typeface="Microsoft Sans Serif"/>
                <a:cs typeface="Microsoft Sans Serif"/>
              </a:rPr>
              <a:t> </a:t>
            </a:r>
            <a:r>
              <a:rPr sz="1400" spc="-10" dirty="0">
                <a:solidFill>
                  <a:srgbClr val="1F4E79"/>
                </a:solidFill>
                <a:latin typeface="Microsoft Sans Serif"/>
                <a:cs typeface="Microsoft Sans Serif"/>
              </a:rPr>
              <a:t>общеобразовательной</a:t>
            </a:r>
            <a:endParaRPr sz="1400">
              <a:latin typeface="Microsoft Sans Serif"/>
              <a:cs typeface="Microsoft Sans Serif"/>
            </a:endParaRPr>
          </a:p>
          <a:p>
            <a:pPr marL="12700" marR="5080" algn="ctr">
              <a:lnSpc>
                <a:spcPct val="100000"/>
              </a:lnSpc>
            </a:pPr>
            <a:r>
              <a:rPr sz="1400" spc="-20" dirty="0">
                <a:solidFill>
                  <a:srgbClr val="1F4E79"/>
                </a:solidFill>
                <a:latin typeface="Microsoft Sans Serif"/>
                <a:cs typeface="Microsoft Sans Serif"/>
              </a:rPr>
              <a:t>организации</a:t>
            </a:r>
            <a:r>
              <a:rPr sz="1400" spc="-65" dirty="0">
                <a:solidFill>
                  <a:srgbClr val="1F4E79"/>
                </a:solidFill>
                <a:latin typeface="Microsoft Sans Serif"/>
                <a:cs typeface="Microsoft Sans Serif"/>
              </a:rPr>
              <a:t> </a:t>
            </a:r>
            <a:r>
              <a:rPr sz="1400" spc="-25" dirty="0">
                <a:solidFill>
                  <a:srgbClr val="1F4E79"/>
                </a:solidFill>
                <a:latin typeface="Microsoft Sans Serif"/>
                <a:cs typeface="Microsoft Sans Serif"/>
              </a:rPr>
              <a:t>издает</a:t>
            </a:r>
            <a:r>
              <a:rPr sz="1400" spc="-60" dirty="0">
                <a:solidFill>
                  <a:srgbClr val="1F4E79"/>
                </a:solidFill>
                <a:latin typeface="Microsoft Sans Serif"/>
                <a:cs typeface="Microsoft Sans Serif"/>
              </a:rPr>
              <a:t> </a:t>
            </a:r>
            <a:r>
              <a:rPr sz="1400" spc="-10" dirty="0">
                <a:solidFill>
                  <a:srgbClr val="1F4E79"/>
                </a:solidFill>
                <a:latin typeface="Microsoft Sans Serif"/>
                <a:cs typeface="Microsoft Sans Serif"/>
              </a:rPr>
              <a:t>распорядительный</a:t>
            </a:r>
            <a:r>
              <a:rPr sz="1400" spc="-65" dirty="0">
                <a:solidFill>
                  <a:srgbClr val="1F4E79"/>
                </a:solidFill>
                <a:latin typeface="Microsoft Sans Serif"/>
                <a:cs typeface="Microsoft Sans Serif"/>
              </a:rPr>
              <a:t> </a:t>
            </a:r>
            <a:r>
              <a:rPr sz="1400" dirty="0">
                <a:solidFill>
                  <a:srgbClr val="1F4E79"/>
                </a:solidFill>
                <a:latin typeface="Microsoft Sans Serif"/>
                <a:cs typeface="Microsoft Sans Serif"/>
              </a:rPr>
              <a:t>акт</a:t>
            </a:r>
            <a:r>
              <a:rPr sz="1400" spc="-40" dirty="0">
                <a:solidFill>
                  <a:srgbClr val="1F4E79"/>
                </a:solidFill>
                <a:latin typeface="Microsoft Sans Serif"/>
                <a:cs typeface="Microsoft Sans Serif"/>
              </a:rPr>
              <a:t> </a:t>
            </a:r>
            <a:r>
              <a:rPr sz="1400" spc="-50" dirty="0">
                <a:solidFill>
                  <a:srgbClr val="1F4E79"/>
                </a:solidFill>
                <a:latin typeface="Microsoft Sans Serif"/>
                <a:cs typeface="Microsoft Sans Serif"/>
              </a:rPr>
              <a:t>о </a:t>
            </a:r>
            <a:r>
              <a:rPr sz="1400" spc="-10" dirty="0">
                <a:solidFill>
                  <a:srgbClr val="1F4E79"/>
                </a:solidFill>
                <a:latin typeface="Microsoft Sans Serif"/>
                <a:cs typeface="Microsoft Sans Serif"/>
              </a:rPr>
              <a:t>приеме</a:t>
            </a:r>
            <a:r>
              <a:rPr sz="1400" spc="-35" dirty="0">
                <a:solidFill>
                  <a:srgbClr val="1F4E79"/>
                </a:solidFill>
                <a:latin typeface="Microsoft Sans Serif"/>
                <a:cs typeface="Microsoft Sans Serif"/>
              </a:rPr>
              <a:t> </a:t>
            </a:r>
            <a:r>
              <a:rPr sz="1400" dirty="0">
                <a:solidFill>
                  <a:srgbClr val="1F4E79"/>
                </a:solidFill>
                <a:latin typeface="Microsoft Sans Serif"/>
                <a:cs typeface="Microsoft Sans Serif"/>
              </a:rPr>
              <a:t>на</a:t>
            </a:r>
            <a:r>
              <a:rPr sz="1400" spc="-5" dirty="0">
                <a:solidFill>
                  <a:srgbClr val="1F4E79"/>
                </a:solidFill>
                <a:latin typeface="Microsoft Sans Serif"/>
                <a:cs typeface="Microsoft Sans Serif"/>
              </a:rPr>
              <a:t> </a:t>
            </a:r>
            <a:r>
              <a:rPr sz="1400" spc="-10" dirty="0">
                <a:solidFill>
                  <a:srgbClr val="1F4E79"/>
                </a:solidFill>
                <a:latin typeface="Microsoft Sans Serif"/>
                <a:cs typeface="Microsoft Sans Serif"/>
              </a:rPr>
              <a:t>обучение</a:t>
            </a:r>
            <a:r>
              <a:rPr sz="1400" spc="-45" dirty="0">
                <a:solidFill>
                  <a:srgbClr val="1F4E79"/>
                </a:solidFill>
                <a:latin typeface="Microsoft Sans Serif"/>
                <a:cs typeface="Microsoft Sans Serif"/>
              </a:rPr>
              <a:t> </a:t>
            </a:r>
            <a:r>
              <a:rPr sz="1400" spc="-20" dirty="0">
                <a:solidFill>
                  <a:srgbClr val="1F4E79"/>
                </a:solidFill>
                <a:latin typeface="Microsoft Sans Serif"/>
                <a:cs typeface="Microsoft Sans Serif"/>
              </a:rPr>
              <a:t>ребенка</a:t>
            </a:r>
            <a:r>
              <a:rPr sz="1400" spc="-40" dirty="0">
                <a:solidFill>
                  <a:srgbClr val="1F4E79"/>
                </a:solidFill>
                <a:latin typeface="Microsoft Sans Serif"/>
                <a:cs typeface="Microsoft Sans Serif"/>
              </a:rPr>
              <a:t> </a:t>
            </a:r>
            <a:r>
              <a:rPr sz="1400" b="1" dirty="0">
                <a:solidFill>
                  <a:srgbClr val="FF0000"/>
                </a:solidFill>
                <a:latin typeface="Arial"/>
                <a:cs typeface="Arial"/>
              </a:rPr>
              <a:t>в</a:t>
            </a:r>
            <a:r>
              <a:rPr sz="1400" b="1" spc="-2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400" b="1" spc="-10" dirty="0">
                <a:solidFill>
                  <a:srgbClr val="FF0000"/>
                </a:solidFill>
                <a:latin typeface="Arial"/>
                <a:cs typeface="Arial"/>
              </a:rPr>
              <a:t>течение</a:t>
            </a:r>
            <a:r>
              <a:rPr sz="1400" b="1" spc="-5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400" b="1" spc="-50" dirty="0">
                <a:solidFill>
                  <a:srgbClr val="FF0000"/>
                </a:solidFill>
                <a:latin typeface="Arial"/>
                <a:cs typeface="Arial"/>
              </a:rPr>
              <a:t>5 </a:t>
            </a:r>
            <a:r>
              <a:rPr sz="1400" b="1" spc="-10" dirty="0">
                <a:solidFill>
                  <a:srgbClr val="FF0000"/>
                </a:solidFill>
                <a:latin typeface="Arial"/>
                <a:cs typeface="Arial"/>
              </a:rPr>
              <a:t>рабочих</a:t>
            </a:r>
            <a:r>
              <a:rPr sz="1400" b="1" spc="-6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FF0000"/>
                </a:solidFill>
                <a:latin typeface="Arial"/>
                <a:cs typeface="Arial"/>
              </a:rPr>
              <a:t>дней</a:t>
            </a:r>
            <a:r>
              <a:rPr sz="1400" b="1" spc="-3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F4E79"/>
                </a:solidFill>
                <a:latin typeface="Microsoft Sans Serif"/>
                <a:cs typeface="Microsoft Sans Serif"/>
              </a:rPr>
              <a:t>после</a:t>
            </a:r>
            <a:r>
              <a:rPr sz="1400" spc="-45" dirty="0">
                <a:solidFill>
                  <a:srgbClr val="1F4E79"/>
                </a:solidFill>
                <a:latin typeface="Microsoft Sans Serif"/>
                <a:cs typeface="Microsoft Sans Serif"/>
              </a:rPr>
              <a:t> </a:t>
            </a:r>
            <a:r>
              <a:rPr sz="1400" spc="-10" dirty="0">
                <a:solidFill>
                  <a:srgbClr val="1F4E79"/>
                </a:solidFill>
                <a:latin typeface="Microsoft Sans Serif"/>
                <a:cs typeface="Microsoft Sans Serif"/>
              </a:rPr>
              <a:t>официального поступления</a:t>
            </a:r>
            <a:r>
              <a:rPr sz="1400" spc="-25" dirty="0">
                <a:solidFill>
                  <a:srgbClr val="1F4E79"/>
                </a:solidFill>
                <a:latin typeface="Microsoft Sans Serif"/>
                <a:cs typeface="Microsoft Sans Serif"/>
              </a:rPr>
              <a:t> </a:t>
            </a:r>
            <a:r>
              <a:rPr sz="1400" spc="-10" dirty="0">
                <a:solidFill>
                  <a:srgbClr val="1F4E79"/>
                </a:solidFill>
                <a:latin typeface="Microsoft Sans Serif"/>
                <a:cs typeface="Microsoft Sans Serif"/>
              </a:rPr>
              <a:t>информации</a:t>
            </a:r>
            <a:r>
              <a:rPr sz="1400" spc="-15" dirty="0">
                <a:solidFill>
                  <a:srgbClr val="1F4E79"/>
                </a:solidFill>
                <a:latin typeface="Microsoft Sans Serif"/>
                <a:cs typeface="Microsoft Sans Serif"/>
              </a:rPr>
              <a:t> </a:t>
            </a:r>
            <a:r>
              <a:rPr sz="1400" dirty="0">
                <a:solidFill>
                  <a:srgbClr val="1F4E79"/>
                </a:solidFill>
                <a:latin typeface="Microsoft Sans Serif"/>
                <a:cs typeface="Microsoft Sans Serif"/>
              </a:rPr>
              <a:t>об</a:t>
            </a:r>
            <a:r>
              <a:rPr sz="1400" spc="-10" dirty="0">
                <a:solidFill>
                  <a:srgbClr val="1F4E79"/>
                </a:solidFill>
                <a:latin typeface="Microsoft Sans Serif"/>
                <a:cs typeface="Microsoft Sans Serif"/>
              </a:rPr>
              <a:t> успешном </a:t>
            </a:r>
            <a:r>
              <a:rPr sz="1400" spc="-20" dirty="0">
                <a:solidFill>
                  <a:srgbClr val="1F4E79"/>
                </a:solidFill>
                <a:latin typeface="Microsoft Sans Serif"/>
                <a:cs typeface="Microsoft Sans Serif"/>
              </a:rPr>
              <a:t>прохождении</a:t>
            </a:r>
            <a:r>
              <a:rPr sz="1400" spc="-25" dirty="0">
                <a:solidFill>
                  <a:srgbClr val="1F4E79"/>
                </a:solidFill>
                <a:latin typeface="Microsoft Sans Serif"/>
                <a:cs typeface="Microsoft Sans Serif"/>
              </a:rPr>
              <a:t> </a:t>
            </a:r>
            <a:r>
              <a:rPr sz="1400" spc="-10" dirty="0">
                <a:solidFill>
                  <a:srgbClr val="1F4E79"/>
                </a:solidFill>
                <a:latin typeface="Microsoft Sans Serif"/>
                <a:cs typeface="Microsoft Sans Serif"/>
              </a:rPr>
              <a:t>тестирования</a:t>
            </a:r>
            <a:endParaRPr sz="1400">
              <a:latin typeface="Microsoft Sans Serif"/>
              <a:cs typeface="Microsoft Sans Serif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767283" y="4559300"/>
            <a:ext cx="5019675" cy="757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72085" algn="just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solidFill>
                  <a:srgbClr val="1F4E79"/>
                </a:solidFill>
                <a:latin typeface="Arial"/>
                <a:cs typeface="Arial"/>
              </a:rPr>
              <a:t>Пункт</a:t>
            </a:r>
            <a:r>
              <a:rPr sz="1200" b="1" spc="475" dirty="0">
                <a:solidFill>
                  <a:srgbClr val="1F4E79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F4E79"/>
                </a:solidFill>
                <a:latin typeface="Arial"/>
                <a:cs typeface="Arial"/>
              </a:rPr>
              <a:t>26(1)</a:t>
            </a:r>
            <a:r>
              <a:rPr sz="1200" b="1" spc="470" dirty="0">
                <a:solidFill>
                  <a:srgbClr val="1F4E79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F4E79"/>
                </a:solidFill>
                <a:latin typeface="Arial"/>
                <a:cs typeface="Arial"/>
              </a:rPr>
              <a:t>Порядка</a:t>
            </a:r>
            <a:r>
              <a:rPr sz="1200" b="1" spc="490" dirty="0">
                <a:solidFill>
                  <a:srgbClr val="1F4E79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FF0000"/>
                </a:solidFill>
                <a:latin typeface="Arial"/>
                <a:cs typeface="Arial"/>
              </a:rPr>
              <a:t>не</a:t>
            </a:r>
            <a:r>
              <a:rPr sz="1200" b="1" spc="48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FF0000"/>
                </a:solidFill>
                <a:latin typeface="Arial"/>
                <a:cs typeface="Arial"/>
              </a:rPr>
              <a:t>распространяется</a:t>
            </a:r>
            <a:r>
              <a:rPr sz="1200" b="1" spc="484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F4E79"/>
                </a:solidFill>
                <a:latin typeface="Arial"/>
                <a:cs typeface="Arial"/>
              </a:rPr>
              <a:t>на</a:t>
            </a:r>
            <a:r>
              <a:rPr sz="1200" b="1" spc="480" dirty="0">
                <a:solidFill>
                  <a:srgbClr val="1F4E79"/>
                </a:solidFill>
                <a:latin typeface="Arial"/>
                <a:cs typeface="Arial"/>
              </a:rPr>
              <a:t> </a:t>
            </a:r>
            <a:r>
              <a:rPr sz="1200" b="1" spc="-10" dirty="0">
                <a:solidFill>
                  <a:srgbClr val="1F4E79"/>
                </a:solidFill>
                <a:latin typeface="Arial"/>
                <a:cs typeface="Arial"/>
              </a:rPr>
              <a:t>иностранных </a:t>
            </a:r>
            <a:r>
              <a:rPr sz="1200" b="1" dirty="0">
                <a:solidFill>
                  <a:srgbClr val="1F4E79"/>
                </a:solidFill>
                <a:latin typeface="Arial"/>
                <a:cs typeface="Arial"/>
              </a:rPr>
              <a:t>граждан,</a:t>
            </a:r>
            <a:r>
              <a:rPr sz="1200" b="1" spc="-5" dirty="0">
                <a:solidFill>
                  <a:srgbClr val="1F4E79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F4E79"/>
                </a:solidFill>
                <a:latin typeface="Arial"/>
                <a:cs typeface="Arial"/>
              </a:rPr>
              <a:t>указанных</a:t>
            </a:r>
            <a:r>
              <a:rPr sz="1200" b="1" spc="-20" dirty="0">
                <a:solidFill>
                  <a:srgbClr val="1F4E79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F4E79"/>
                </a:solidFill>
                <a:latin typeface="Arial"/>
                <a:cs typeface="Arial"/>
              </a:rPr>
              <a:t>в</a:t>
            </a:r>
            <a:r>
              <a:rPr sz="1200" b="1" spc="-10" dirty="0">
                <a:solidFill>
                  <a:srgbClr val="1F4E79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F4E79"/>
                </a:solidFill>
                <a:latin typeface="Arial"/>
                <a:cs typeface="Arial"/>
              </a:rPr>
              <a:t>подпункте</a:t>
            </a:r>
            <a:r>
              <a:rPr sz="1200" b="1" spc="345" dirty="0">
                <a:solidFill>
                  <a:srgbClr val="1F4E79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F4E79"/>
                </a:solidFill>
                <a:latin typeface="Arial"/>
                <a:cs typeface="Arial"/>
              </a:rPr>
              <a:t>2 пункта</a:t>
            </a:r>
            <a:r>
              <a:rPr sz="1200" b="1" spc="-15" dirty="0">
                <a:solidFill>
                  <a:srgbClr val="1F4E79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F4E79"/>
                </a:solidFill>
                <a:latin typeface="Arial"/>
                <a:cs typeface="Arial"/>
              </a:rPr>
              <a:t>20 и</a:t>
            </a:r>
            <a:r>
              <a:rPr sz="1200" b="1" spc="-10" dirty="0">
                <a:solidFill>
                  <a:srgbClr val="1F4E79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F4E79"/>
                </a:solidFill>
                <a:latin typeface="Arial"/>
                <a:cs typeface="Arial"/>
              </a:rPr>
              <a:t>пункте 21</a:t>
            </a:r>
            <a:r>
              <a:rPr sz="1200" b="1" spc="-5" dirty="0">
                <a:solidFill>
                  <a:srgbClr val="1F4E79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F4E79"/>
                </a:solidFill>
                <a:latin typeface="Arial"/>
                <a:cs typeface="Arial"/>
              </a:rPr>
              <a:t>статьи</a:t>
            </a:r>
            <a:r>
              <a:rPr sz="1200" b="1" spc="-20" dirty="0">
                <a:solidFill>
                  <a:srgbClr val="1F4E79"/>
                </a:solidFill>
                <a:latin typeface="Arial"/>
                <a:cs typeface="Arial"/>
              </a:rPr>
              <a:t> </a:t>
            </a:r>
            <a:r>
              <a:rPr sz="1200" b="1" spc="-50" dirty="0">
                <a:solidFill>
                  <a:srgbClr val="1F4E79"/>
                </a:solidFill>
                <a:latin typeface="Arial"/>
                <a:cs typeface="Arial"/>
              </a:rPr>
              <a:t>5 </a:t>
            </a:r>
            <a:r>
              <a:rPr sz="1200" b="1" dirty="0">
                <a:solidFill>
                  <a:srgbClr val="1F4E79"/>
                </a:solidFill>
                <a:latin typeface="Arial"/>
                <a:cs typeface="Arial"/>
              </a:rPr>
              <a:t>Федерального</a:t>
            </a:r>
            <a:r>
              <a:rPr sz="1200" b="1" spc="130" dirty="0">
                <a:solidFill>
                  <a:srgbClr val="1F4E79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F4E79"/>
                </a:solidFill>
                <a:latin typeface="Arial"/>
                <a:cs typeface="Arial"/>
              </a:rPr>
              <a:t>закона</a:t>
            </a:r>
            <a:r>
              <a:rPr sz="1200" b="1" spc="145" dirty="0">
                <a:solidFill>
                  <a:srgbClr val="1F4E79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F4E79"/>
                </a:solidFill>
                <a:latin typeface="Arial"/>
                <a:cs typeface="Arial"/>
              </a:rPr>
              <a:t>от</a:t>
            </a:r>
            <a:r>
              <a:rPr sz="1200" b="1" spc="120" dirty="0">
                <a:solidFill>
                  <a:srgbClr val="1F4E79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F4E79"/>
                </a:solidFill>
                <a:latin typeface="Arial"/>
                <a:cs typeface="Arial"/>
              </a:rPr>
              <a:t>25</a:t>
            </a:r>
            <a:r>
              <a:rPr sz="1200" b="1" spc="145" dirty="0">
                <a:solidFill>
                  <a:srgbClr val="1F4E79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F4E79"/>
                </a:solidFill>
                <a:latin typeface="Arial"/>
                <a:cs typeface="Arial"/>
              </a:rPr>
              <a:t>июля</a:t>
            </a:r>
            <a:r>
              <a:rPr sz="1200" b="1" spc="125" dirty="0">
                <a:solidFill>
                  <a:srgbClr val="1F4E79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F4E79"/>
                </a:solidFill>
                <a:latin typeface="Arial"/>
                <a:cs typeface="Arial"/>
              </a:rPr>
              <a:t>2002</a:t>
            </a:r>
            <a:r>
              <a:rPr sz="1200" b="1" spc="135" dirty="0">
                <a:solidFill>
                  <a:srgbClr val="1F4E79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F4E79"/>
                </a:solidFill>
                <a:latin typeface="Arial"/>
                <a:cs typeface="Arial"/>
              </a:rPr>
              <a:t>г.</a:t>
            </a:r>
            <a:r>
              <a:rPr sz="1200" b="1" spc="155" dirty="0">
                <a:solidFill>
                  <a:srgbClr val="1F4E79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F4E79"/>
                </a:solidFill>
                <a:latin typeface="Arial"/>
                <a:cs typeface="Arial"/>
              </a:rPr>
              <a:t>№</a:t>
            </a:r>
            <a:r>
              <a:rPr sz="1200" b="1" spc="125" dirty="0">
                <a:solidFill>
                  <a:srgbClr val="1F4E79"/>
                </a:solidFill>
                <a:latin typeface="Arial"/>
                <a:cs typeface="Arial"/>
              </a:rPr>
              <a:t> </a:t>
            </a:r>
            <a:r>
              <a:rPr sz="1200" b="1" spc="-30" dirty="0">
                <a:solidFill>
                  <a:srgbClr val="1F4E79"/>
                </a:solidFill>
                <a:latin typeface="Arial"/>
                <a:cs typeface="Arial"/>
              </a:rPr>
              <a:t>115-</a:t>
            </a:r>
            <a:r>
              <a:rPr sz="1200" b="1" dirty="0">
                <a:solidFill>
                  <a:srgbClr val="1F4E79"/>
                </a:solidFill>
                <a:latin typeface="Arial"/>
                <a:cs typeface="Arial"/>
              </a:rPr>
              <a:t>ФЗ</a:t>
            </a:r>
            <a:r>
              <a:rPr sz="1200" b="1" spc="130" dirty="0">
                <a:solidFill>
                  <a:srgbClr val="1F4E79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F4E79"/>
                </a:solidFill>
                <a:latin typeface="Microsoft Sans Serif"/>
                <a:cs typeface="Microsoft Sans Serif"/>
              </a:rPr>
              <a:t>«О</a:t>
            </a:r>
            <a:r>
              <a:rPr sz="1200" spc="160" dirty="0">
                <a:solidFill>
                  <a:srgbClr val="1F4E79"/>
                </a:solidFill>
                <a:latin typeface="Microsoft Sans Serif"/>
                <a:cs typeface="Microsoft Sans Serif"/>
              </a:rPr>
              <a:t> </a:t>
            </a:r>
            <a:r>
              <a:rPr sz="1200" spc="-10" dirty="0">
                <a:solidFill>
                  <a:srgbClr val="1F4E79"/>
                </a:solidFill>
                <a:latin typeface="Microsoft Sans Serif"/>
                <a:cs typeface="Microsoft Sans Serif"/>
              </a:rPr>
              <a:t>правовом </a:t>
            </a:r>
            <a:r>
              <a:rPr sz="1200" spc="-20" dirty="0">
                <a:solidFill>
                  <a:srgbClr val="1F4E79"/>
                </a:solidFill>
                <a:latin typeface="Microsoft Sans Serif"/>
                <a:cs typeface="Microsoft Sans Serif"/>
              </a:rPr>
              <a:t>положении </a:t>
            </a:r>
            <a:r>
              <a:rPr sz="1200" spc="-10" dirty="0">
                <a:solidFill>
                  <a:srgbClr val="1F4E79"/>
                </a:solidFill>
                <a:latin typeface="Microsoft Sans Serif"/>
                <a:cs typeface="Microsoft Sans Serif"/>
              </a:rPr>
              <a:t>иностранных граждан</a:t>
            </a:r>
            <a:r>
              <a:rPr sz="1200" spc="-5" dirty="0">
                <a:solidFill>
                  <a:srgbClr val="1F4E79"/>
                </a:solidFill>
                <a:latin typeface="Microsoft Sans Serif"/>
                <a:cs typeface="Microsoft Sans Serif"/>
              </a:rPr>
              <a:t> </a:t>
            </a:r>
            <a:r>
              <a:rPr sz="1200" dirty="0">
                <a:solidFill>
                  <a:srgbClr val="1F4E79"/>
                </a:solidFill>
                <a:latin typeface="Microsoft Sans Serif"/>
                <a:cs typeface="Microsoft Sans Serif"/>
              </a:rPr>
              <a:t>в</a:t>
            </a:r>
            <a:r>
              <a:rPr sz="1200" spc="15" dirty="0">
                <a:solidFill>
                  <a:srgbClr val="1F4E79"/>
                </a:solidFill>
                <a:latin typeface="Microsoft Sans Serif"/>
                <a:cs typeface="Microsoft Sans Serif"/>
              </a:rPr>
              <a:t> </a:t>
            </a:r>
            <a:r>
              <a:rPr sz="1200" spc="-20" dirty="0">
                <a:solidFill>
                  <a:srgbClr val="1F4E79"/>
                </a:solidFill>
                <a:latin typeface="Microsoft Sans Serif"/>
                <a:cs typeface="Microsoft Sans Serif"/>
              </a:rPr>
              <a:t>Российской</a:t>
            </a:r>
            <a:r>
              <a:rPr sz="1200" spc="-5" dirty="0">
                <a:solidFill>
                  <a:srgbClr val="1F4E79"/>
                </a:solidFill>
                <a:latin typeface="Microsoft Sans Serif"/>
                <a:cs typeface="Microsoft Sans Serif"/>
              </a:rPr>
              <a:t> </a:t>
            </a:r>
            <a:r>
              <a:rPr sz="1200" spc="-10" dirty="0">
                <a:solidFill>
                  <a:srgbClr val="1F4E79"/>
                </a:solidFill>
                <a:latin typeface="Microsoft Sans Serif"/>
                <a:cs typeface="Microsoft Sans Serif"/>
              </a:rPr>
              <a:t>Федерации»</a:t>
            </a:r>
            <a:r>
              <a:rPr sz="1200" spc="-10" dirty="0">
                <a:solidFill>
                  <a:srgbClr val="1F4E79"/>
                </a:solidFill>
                <a:latin typeface="Arial MT"/>
                <a:cs typeface="Arial MT"/>
              </a:rPr>
              <a:t>.</a:t>
            </a:r>
            <a:endParaRPr sz="1200">
              <a:latin typeface="Arial MT"/>
              <a:cs typeface="Arial MT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767283" y="5291073"/>
            <a:ext cx="5019675" cy="9404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72085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1F4E79"/>
                </a:solidFill>
                <a:latin typeface="Microsoft Sans Serif"/>
                <a:cs typeface="Microsoft Sans Serif"/>
              </a:rPr>
              <a:t>Иностранные</a:t>
            </a:r>
            <a:r>
              <a:rPr sz="1200" spc="245" dirty="0">
                <a:solidFill>
                  <a:srgbClr val="1F4E79"/>
                </a:solidFill>
                <a:latin typeface="Microsoft Sans Serif"/>
                <a:cs typeface="Microsoft Sans Serif"/>
              </a:rPr>
              <a:t> </a:t>
            </a:r>
            <a:r>
              <a:rPr sz="1200" dirty="0">
                <a:solidFill>
                  <a:srgbClr val="1F4E79"/>
                </a:solidFill>
                <a:latin typeface="Microsoft Sans Serif"/>
                <a:cs typeface="Microsoft Sans Serif"/>
              </a:rPr>
              <a:t>граждане,</a:t>
            </a:r>
            <a:r>
              <a:rPr sz="1200" spc="254" dirty="0">
                <a:solidFill>
                  <a:srgbClr val="1F4E79"/>
                </a:solidFill>
                <a:latin typeface="Microsoft Sans Serif"/>
                <a:cs typeface="Microsoft Sans Serif"/>
              </a:rPr>
              <a:t> </a:t>
            </a:r>
            <a:r>
              <a:rPr sz="1200" dirty="0">
                <a:solidFill>
                  <a:srgbClr val="1F4E79"/>
                </a:solidFill>
                <a:latin typeface="Microsoft Sans Serif"/>
                <a:cs typeface="Microsoft Sans Serif"/>
              </a:rPr>
              <a:t>указанные</a:t>
            </a:r>
            <a:r>
              <a:rPr sz="1200" spc="254" dirty="0">
                <a:solidFill>
                  <a:srgbClr val="1F4E79"/>
                </a:solidFill>
                <a:latin typeface="Microsoft Sans Serif"/>
                <a:cs typeface="Microsoft Sans Serif"/>
              </a:rPr>
              <a:t> </a:t>
            </a:r>
            <a:r>
              <a:rPr sz="1200" dirty="0">
                <a:solidFill>
                  <a:srgbClr val="1F4E79"/>
                </a:solidFill>
                <a:latin typeface="Microsoft Sans Serif"/>
                <a:cs typeface="Microsoft Sans Serif"/>
              </a:rPr>
              <a:t>в</a:t>
            </a:r>
            <a:r>
              <a:rPr sz="1200" spc="245" dirty="0">
                <a:solidFill>
                  <a:srgbClr val="1F4E79"/>
                </a:solidFill>
                <a:latin typeface="Microsoft Sans Serif"/>
                <a:cs typeface="Microsoft Sans Serif"/>
              </a:rPr>
              <a:t> </a:t>
            </a:r>
            <a:r>
              <a:rPr sz="1200" dirty="0">
                <a:solidFill>
                  <a:srgbClr val="1F4E79"/>
                </a:solidFill>
                <a:latin typeface="Microsoft Sans Serif"/>
                <a:cs typeface="Microsoft Sans Serif"/>
              </a:rPr>
              <a:t>абзаце</a:t>
            </a:r>
            <a:r>
              <a:rPr sz="1200" spc="245" dirty="0">
                <a:solidFill>
                  <a:srgbClr val="1F4E79"/>
                </a:solidFill>
                <a:latin typeface="Microsoft Sans Serif"/>
                <a:cs typeface="Microsoft Sans Serif"/>
              </a:rPr>
              <a:t> </a:t>
            </a:r>
            <a:r>
              <a:rPr sz="1200" dirty="0">
                <a:solidFill>
                  <a:srgbClr val="1F4E79"/>
                </a:solidFill>
                <a:latin typeface="Microsoft Sans Serif"/>
                <a:cs typeface="Microsoft Sans Serif"/>
              </a:rPr>
              <a:t>первом</a:t>
            </a:r>
            <a:r>
              <a:rPr sz="1200" spc="254" dirty="0">
                <a:solidFill>
                  <a:srgbClr val="1F4E79"/>
                </a:solidFill>
                <a:latin typeface="Microsoft Sans Serif"/>
                <a:cs typeface="Microsoft Sans Serif"/>
              </a:rPr>
              <a:t> </a:t>
            </a:r>
            <a:r>
              <a:rPr sz="1200" spc="-10" dirty="0">
                <a:solidFill>
                  <a:srgbClr val="1F4E79"/>
                </a:solidFill>
                <a:latin typeface="Microsoft Sans Serif"/>
                <a:cs typeface="Microsoft Sans Serif"/>
              </a:rPr>
              <a:t>настоящего </a:t>
            </a:r>
            <a:r>
              <a:rPr sz="1200" spc="-20" dirty="0">
                <a:solidFill>
                  <a:srgbClr val="1F4E79"/>
                </a:solidFill>
                <a:latin typeface="Microsoft Sans Serif"/>
                <a:cs typeface="Microsoft Sans Serif"/>
              </a:rPr>
              <a:t>пункта</a:t>
            </a:r>
            <a:r>
              <a:rPr sz="1200" spc="-10" dirty="0">
                <a:solidFill>
                  <a:srgbClr val="1F4E79"/>
                </a:solidFill>
                <a:latin typeface="Microsoft Sans Serif"/>
                <a:cs typeface="Microsoft Sans Serif"/>
              </a:rPr>
              <a:t> Порядка,</a:t>
            </a:r>
            <a:r>
              <a:rPr sz="1200" spc="-5" dirty="0">
                <a:solidFill>
                  <a:srgbClr val="1F4E79"/>
                </a:solidFill>
                <a:latin typeface="Microsoft Sans Serif"/>
                <a:cs typeface="Microsoft Sans Serif"/>
              </a:rPr>
              <a:t> </a:t>
            </a:r>
            <a:r>
              <a:rPr sz="1200" spc="-20" dirty="0">
                <a:solidFill>
                  <a:srgbClr val="1F4E79"/>
                </a:solidFill>
                <a:latin typeface="Microsoft Sans Serif"/>
                <a:cs typeface="Microsoft Sans Serif"/>
              </a:rPr>
              <a:t>предъявляют</a:t>
            </a:r>
            <a:r>
              <a:rPr sz="1200" spc="-25" dirty="0">
                <a:solidFill>
                  <a:srgbClr val="1F4E79"/>
                </a:solidFill>
                <a:latin typeface="Microsoft Sans Serif"/>
                <a:cs typeface="Microsoft Sans Serif"/>
              </a:rPr>
              <a:t> </a:t>
            </a:r>
            <a:r>
              <a:rPr sz="1200" spc="-10" dirty="0">
                <a:solidFill>
                  <a:srgbClr val="1F4E79"/>
                </a:solidFill>
                <a:latin typeface="Microsoft Sans Serif"/>
                <a:cs typeface="Microsoft Sans Serif"/>
              </a:rPr>
              <a:t>следующие</a:t>
            </a:r>
            <a:r>
              <a:rPr sz="1200" spc="-15" dirty="0">
                <a:solidFill>
                  <a:srgbClr val="1F4E79"/>
                </a:solidFill>
                <a:latin typeface="Microsoft Sans Serif"/>
                <a:cs typeface="Microsoft Sans Serif"/>
              </a:rPr>
              <a:t> </a:t>
            </a:r>
            <a:r>
              <a:rPr sz="1200" spc="-10" dirty="0">
                <a:solidFill>
                  <a:srgbClr val="1F4E79"/>
                </a:solidFill>
                <a:latin typeface="Microsoft Sans Serif"/>
                <a:cs typeface="Microsoft Sans Serif"/>
              </a:rPr>
              <a:t>документы</a:t>
            </a:r>
            <a:r>
              <a:rPr sz="1200" spc="-10" dirty="0">
                <a:solidFill>
                  <a:srgbClr val="1F4E79"/>
                </a:solidFill>
                <a:latin typeface="Arial MT"/>
                <a:cs typeface="Arial MT"/>
              </a:rPr>
              <a:t>:</a:t>
            </a:r>
            <a:endParaRPr sz="1200">
              <a:latin typeface="Arial MT"/>
              <a:cs typeface="Arial MT"/>
            </a:endParaRPr>
          </a:p>
          <a:p>
            <a:pPr marL="184785" marR="1837689">
              <a:lnSpc>
                <a:spcPct val="100000"/>
              </a:lnSpc>
            </a:pPr>
            <a:r>
              <a:rPr sz="1200" spc="-10" dirty="0">
                <a:solidFill>
                  <a:srgbClr val="1F4E79"/>
                </a:solidFill>
                <a:latin typeface="Microsoft Sans Serif"/>
                <a:cs typeface="Microsoft Sans Serif"/>
              </a:rPr>
              <a:t>копия</a:t>
            </a:r>
            <a:r>
              <a:rPr sz="1200" spc="-30" dirty="0">
                <a:solidFill>
                  <a:srgbClr val="1F4E79"/>
                </a:solidFill>
                <a:latin typeface="Microsoft Sans Serif"/>
                <a:cs typeface="Microsoft Sans Serif"/>
              </a:rPr>
              <a:t> </a:t>
            </a:r>
            <a:r>
              <a:rPr sz="1200" spc="-20" dirty="0">
                <a:solidFill>
                  <a:srgbClr val="1F4E79"/>
                </a:solidFill>
                <a:latin typeface="Microsoft Sans Serif"/>
                <a:cs typeface="Microsoft Sans Serif"/>
              </a:rPr>
              <a:t>свидетельства</a:t>
            </a:r>
            <a:r>
              <a:rPr sz="1200" spc="-30" dirty="0">
                <a:solidFill>
                  <a:srgbClr val="1F4E79"/>
                </a:solidFill>
                <a:latin typeface="Microsoft Sans Serif"/>
                <a:cs typeface="Microsoft Sans Serif"/>
              </a:rPr>
              <a:t> </a:t>
            </a:r>
            <a:r>
              <a:rPr sz="1200" dirty="0">
                <a:solidFill>
                  <a:srgbClr val="1F4E79"/>
                </a:solidFill>
                <a:latin typeface="Microsoft Sans Serif"/>
                <a:cs typeface="Microsoft Sans Serif"/>
              </a:rPr>
              <a:t>о</a:t>
            </a:r>
            <a:r>
              <a:rPr sz="1200" spc="-5" dirty="0">
                <a:solidFill>
                  <a:srgbClr val="1F4E79"/>
                </a:solidFill>
                <a:latin typeface="Microsoft Sans Serif"/>
                <a:cs typeface="Microsoft Sans Serif"/>
              </a:rPr>
              <a:t> </a:t>
            </a:r>
            <a:r>
              <a:rPr sz="1200" spc="-10" dirty="0">
                <a:solidFill>
                  <a:srgbClr val="1F4E79"/>
                </a:solidFill>
                <a:latin typeface="Microsoft Sans Serif"/>
                <a:cs typeface="Microsoft Sans Serif"/>
              </a:rPr>
              <a:t>рождении</a:t>
            </a:r>
            <a:r>
              <a:rPr sz="1200" spc="-35" dirty="0">
                <a:solidFill>
                  <a:srgbClr val="1F4E79"/>
                </a:solidFill>
                <a:latin typeface="Microsoft Sans Serif"/>
                <a:cs typeface="Microsoft Sans Serif"/>
              </a:rPr>
              <a:t> </a:t>
            </a:r>
            <a:r>
              <a:rPr sz="1200" spc="-10" dirty="0">
                <a:solidFill>
                  <a:srgbClr val="1F4E79"/>
                </a:solidFill>
                <a:latin typeface="Microsoft Sans Serif"/>
                <a:cs typeface="Microsoft Sans Serif"/>
              </a:rPr>
              <a:t>ребенка</a:t>
            </a:r>
            <a:r>
              <a:rPr sz="1200" spc="-10" dirty="0">
                <a:solidFill>
                  <a:srgbClr val="1F4E79"/>
                </a:solidFill>
                <a:latin typeface="Arial MT"/>
                <a:cs typeface="Arial MT"/>
              </a:rPr>
              <a:t>; </a:t>
            </a:r>
            <a:r>
              <a:rPr sz="1200" spc="-10" dirty="0">
                <a:solidFill>
                  <a:srgbClr val="1F4E79"/>
                </a:solidFill>
                <a:latin typeface="Microsoft Sans Serif"/>
                <a:cs typeface="Microsoft Sans Serif"/>
              </a:rPr>
              <a:t>копия</a:t>
            </a:r>
            <a:r>
              <a:rPr sz="1200" spc="-60" dirty="0">
                <a:solidFill>
                  <a:srgbClr val="1F4E79"/>
                </a:solidFill>
                <a:latin typeface="Microsoft Sans Serif"/>
                <a:cs typeface="Microsoft Sans Serif"/>
              </a:rPr>
              <a:t> </a:t>
            </a:r>
            <a:r>
              <a:rPr sz="1200" spc="-10" dirty="0">
                <a:solidFill>
                  <a:srgbClr val="1F4E79"/>
                </a:solidFill>
                <a:latin typeface="Microsoft Sans Serif"/>
                <a:cs typeface="Microsoft Sans Serif"/>
              </a:rPr>
              <a:t>паспорта</a:t>
            </a:r>
            <a:r>
              <a:rPr sz="1200" spc="-10" dirty="0">
                <a:solidFill>
                  <a:srgbClr val="1F4E79"/>
                </a:solidFill>
                <a:latin typeface="Arial MT"/>
                <a:cs typeface="Arial MT"/>
              </a:rPr>
              <a:t>;</a:t>
            </a:r>
            <a:endParaRPr sz="1200">
              <a:latin typeface="Arial MT"/>
              <a:cs typeface="Arial MT"/>
            </a:endParaRPr>
          </a:p>
          <a:p>
            <a:pPr marL="184785">
              <a:lnSpc>
                <a:spcPct val="100000"/>
              </a:lnSpc>
            </a:pPr>
            <a:r>
              <a:rPr sz="1200" spc="-10" dirty="0">
                <a:solidFill>
                  <a:srgbClr val="1F4E79"/>
                </a:solidFill>
                <a:latin typeface="Microsoft Sans Serif"/>
                <a:cs typeface="Microsoft Sans Serif"/>
              </a:rPr>
              <a:t>справку</a:t>
            </a:r>
            <a:r>
              <a:rPr sz="1200" spc="-50" dirty="0">
                <a:solidFill>
                  <a:srgbClr val="1F4E79"/>
                </a:solidFill>
                <a:latin typeface="Microsoft Sans Serif"/>
                <a:cs typeface="Microsoft Sans Serif"/>
              </a:rPr>
              <a:t> </a:t>
            </a:r>
            <a:r>
              <a:rPr sz="1200" dirty="0">
                <a:solidFill>
                  <a:srgbClr val="1F4E79"/>
                </a:solidFill>
                <a:latin typeface="Microsoft Sans Serif"/>
                <a:cs typeface="Microsoft Sans Serif"/>
              </a:rPr>
              <a:t>о</a:t>
            </a:r>
            <a:r>
              <a:rPr sz="1200" spc="-10" dirty="0">
                <a:solidFill>
                  <a:srgbClr val="1F4E79"/>
                </a:solidFill>
                <a:latin typeface="Microsoft Sans Serif"/>
                <a:cs typeface="Microsoft Sans Serif"/>
              </a:rPr>
              <a:t> регистрации</a:t>
            </a:r>
            <a:r>
              <a:rPr sz="1200" spc="-40" dirty="0">
                <a:solidFill>
                  <a:srgbClr val="1F4E79"/>
                </a:solidFill>
                <a:latin typeface="Microsoft Sans Serif"/>
                <a:cs typeface="Microsoft Sans Serif"/>
              </a:rPr>
              <a:t> </a:t>
            </a:r>
            <a:r>
              <a:rPr sz="1200" dirty="0">
                <a:solidFill>
                  <a:srgbClr val="1F4E79"/>
                </a:solidFill>
                <a:latin typeface="Microsoft Sans Serif"/>
                <a:cs typeface="Microsoft Sans Serif"/>
              </a:rPr>
              <a:t>по</a:t>
            </a:r>
            <a:r>
              <a:rPr sz="1200" spc="-20" dirty="0">
                <a:solidFill>
                  <a:srgbClr val="1F4E79"/>
                </a:solidFill>
                <a:latin typeface="Microsoft Sans Serif"/>
                <a:cs typeface="Microsoft Sans Serif"/>
              </a:rPr>
              <a:t> </a:t>
            </a:r>
            <a:r>
              <a:rPr sz="1200" dirty="0">
                <a:solidFill>
                  <a:srgbClr val="1F4E79"/>
                </a:solidFill>
                <a:latin typeface="Microsoft Sans Serif"/>
                <a:cs typeface="Microsoft Sans Serif"/>
              </a:rPr>
              <a:t>месту</a:t>
            </a:r>
            <a:r>
              <a:rPr sz="1200" spc="-30" dirty="0">
                <a:solidFill>
                  <a:srgbClr val="1F4E79"/>
                </a:solidFill>
                <a:latin typeface="Microsoft Sans Serif"/>
                <a:cs typeface="Microsoft Sans Serif"/>
              </a:rPr>
              <a:t> </a:t>
            </a:r>
            <a:r>
              <a:rPr sz="1200" spc="-10" dirty="0">
                <a:solidFill>
                  <a:srgbClr val="1F4E79"/>
                </a:solidFill>
                <a:latin typeface="Microsoft Sans Serif"/>
                <a:cs typeface="Microsoft Sans Serif"/>
              </a:rPr>
              <a:t>жительства</a:t>
            </a:r>
            <a:r>
              <a:rPr sz="1200" spc="-10" dirty="0">
                <a:solidFill>
                  <a:srgbClr val="1F4E79"/>
                </a:solidFill>
                <a:latin typeface="Arial MT"/>
                <a:cs typeface="Arial MT"/>
              </a:rPr>
              <a:t>.</a:t>
            </a:r>
            <a:endParaRPr sz="1200">
              <a:latin typeface="Arial MT"/>
              <a:cs typeface="Arial MT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64363" y="1099565"/>
            <a:ext cx="364490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800" b="1" spc="-50" dirty="0">
                <a:solidFill>
                  <a:srgbClr val="FFFFFF"/>
                </a:solidFill>
                <a:latin typeface="Arial"/>
                <a:cs typeface="Arial"/>
              </a:rPr>
              <a:t>3</a:t>
            </a:r>
            <a:endParaRPr sz="48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64363" y="3442842"/>
            <a:ext cx="364490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800" b="1" spc="-50" dirty="0">
                <a:solidFill>
                  <a:srgbClr val="FFFFFF"/>
                </a:solidFill>
                <a:latin typeface="Arial"/>
                <a:cs typeface="Arial"/>
              </a:rPr>
              <a:t>4</a:t>
            </a:r>
            <a:endParaRPr sz="4800">
              <a:latin typeface="Arial"/>
              <a:cs typeface="Arial"/>
            </a:endParaRPr>
          </a:p>
        </p:txBody>
      </p:sp>
      <p:grpSp>
        <p:nvGrpSpPr>
          <p:cNvPr id="15" name="object 15"/>
          <p:cNvGrpSpPr/>
          <p:nvPr/>
        </p:nvGrpSpPr>
        <p:grpSpPr>
          <a:xfrm>
            <a:off x="6390132" y="5660161"/>
            <a:ext cx="413384" cy="414655"/>
            <a:chOff x="6390132" y="5660161"/>
            <a:chExt cx="413384" cy="414655"/>
          </a:xfrm>
        </p:grpSpPr>
        <p:sp>
          <p:nvSpPr>
            <p:cNvPr id="16" name="object 16"/>
            <p:cNvSpPr/>
            <p:nvPr/>
          </p:nvSpPr>
          <p:spPr>
            <a:xfrm>
              <a:off x="6390132" y="5660161"/>
              <a:ext cx="413384" cy="414655"/>
            </a:xfrm>
            <a:custGeom>
              <a:avLst/>
              <a:gdLst/>
              <a:ahLst/>
              <a:cxnLst/>
              <a:rect l="l" t="t" r="r" b="b"/>
              <a:pathLst>
                <a:path w="413384" h="414654">
                  <a:moveTo>
                    <a:pt x="364236" y="55333"/>
                  </a:moveTo>
                  <a:lnTo>
                    <a:pt x="360680" y="51816"/>
                  </a:lnTo>
                  <a:lnTo>
                    <a:pt x="348488" y="51816"/>
                  </a:lnTo>
                  <a:lnTo>
                    <a:pt x="348488" y="67665"/>
                  </a:lnTo>
                  <a:lnTo>
                    <a:pt x="348488" y="124942"/>
                  </a:lnTo>
                  <a:lnTo>
                    <a:pt x="64516" y="124942"/>
                  </a:lnTo>
                  <a:lnTo>
                    <a:pt x="64516" y="67665"/>
                  </a:lnTo>
                  <a:lnTo>
                    <a:pt x="348488" y="67665"/>
                  </a:lnTo>
                  <a:lnTo>
                    <a:pt x="348488" y="51816"/>
                  </a:lnTo>
                  <a:lnTo>
                    <a:pt x="52324" y="51816"/>
                  </a:lnTo>
                  <a:lnTo>
                    <a:pt x="48768" y="55333"/>
                  </a:lnTo>
                  <a:lnTo>
                    <a:pt x="48768" y="138163"/>
                  </a:lnTo>
                  <a:lnTo>
                    <a:pt x="52324" y="141706"/>
                  </a:lnTo>
                  <a:lnTo>
                    <a:pt x="56642" y="141706"/>
                  </a:lnTo>
                  <a:lnTo>
                    <a:pt x="56642" y="140817"/>
                  </a:lnTo>
                  <a:lnTo>
                    <a:pt x="360680" y="140817"/>
                  </a:lnTo>
                  <a:lnTo>
                    <a:pt x="364236" y="137312"/>
                  </a:lnTo>
                  <a:lnTo>
                    <a:pt x="364236" y="124942"/>
                  </a:lnTo>
                  <a:lnTo>
                    <a:pt x="364236" y="67665"/>
                  </a:lnTo>
                  <a:lnTo>
                    <a:pt x="364236" y="55333"/>
                  </a:lnTo>
                  <a:close/>
                </a:path>
                <a:path w="413384" h="414654">
                  <a:moveTo>
                    <a:pt x="413004" y="24638"/>
                  </a:moveTo>
                  <a:lnTo>
                    <a:pt x="411200" y="15824"/>
                  </a:lnTo>
                  <a:lnTo>
                    <a:pt x="411111" y="15367"/>
                  </a:lnTo>
                  <a:lnTo>
                    <a:pt x="411010" y="14859"/>
                  </a:lnTo>
                  <a:lnTo>
                    <a:pt x="405650" y="7048"/>
                  </a:lnTo>
                  <a:lnTo>
                    <a:pt x="397840" y="1879"/>
                  </a:lnTo>
                  <a:lnTo>
                    <a:pt x="396367" y="1587"/>
                  </a:lnTo>
                  <a:lnTo>
                    <a:pt x="396367" y="20243"/>
                  </a:lnTo>
                  <a:lnTo>
                    <a:pt x="396367" y="296557"/>
                  </a:lnTo>
                  <a:lnTo>
                    <a:pt x="241160" y="296557"/>
                  </a:lnTo>
                  <a:lnTo>
                    <a:pt x="235635" y="298958"/>
                  </a:lnTo>
                  <a:lnTo>
                    <a:pt x="233705" y="304495"/>
                  </a:lnTo>
                  <a:lnTo>
                    <a:pt x="235635" y="310032"/>
                  </a:lnTo>
                  <a:lnTo>
                    <a:pt x="241414" y="312534"/>
                  </a:lnTo>
                  <a:lnTo>
                    <a:pt x="396367" y="312534"/>
                  </a:lnTo>
                  <a:lnTo>
                    <a:pt x="396367" y="341439"/>
                  </a:lnTo>
                  <a:lnTo>
                    <a:pt x="392811" y="344982"/>
                  </a:lnTo>
                  <a:lnTo>
                    <a:pt x="246367" y="344982"/>
                  </a:lnTo>
                  <a:lnTo>
                    <a:pt x="246367" y="361696"/>
                  </a:lnTo>
                  <a:lnTo>
                    <a:pt x="246367" y="398653"/>
                  </a:lnTo>
                  <a:lnTo>
                    <a:pt x="165735" y="398653"/>
                  </a:lnTo>
                  <a:lnTo>
                    <a:pt x="165735" y="361696"/>
                  </a:lnTo>
                  <a:lnTo>
                    <a:pt x="246367" y="361696"/>
                  </a:lnTo>
                  <a:lnTo>
                    <a:pt x="246367" y="344982"/>
                  </a:lnTo>
                  <a:lnTo>
                    <a:pt x="19304" y="344982"/>
                  </a:lnTo>
                  <a:lnTo>
                    <a:pt x="15748" y="341439"/>
                  </a:lnTo>
                  <a:lnTo>
                    <a:pt x="15748" y="312534"/>
                  </a:lnTo>
                  <a:lnTo>
                    <a:pt x="168046" y="312534"/>
                  </a:lnTo>
                  <a:lnTo>
                    <a:pt x="178943" y="311531"/>
                  </a:lnTo>
                  <a:lnTo>
                    <a:pt x="178943" y="297446"/>
                  </a:lnTo>
                  <a:lnTo>
                    <a:pt x="169291" y="296557"/>
                  </a:lnTo>
                  <a:lnTo>
                    <a:pt x="15748" y="296557"/>
                  </a:lnTo>
                  <a:lnTo>
                    <a:pt x="15748" y="20243"/>
                  </a:lnTo>
                  <a:lnTo>
                    <a:pt x="19304" y="15824"/>
                  </a:lnTo>
                  <a:lnTo>
                    <a:pt x="392811" y="15824"/>
                  </a:lnTo>
                  <a:lnTo>
                    <a:pt x="396367" y="20243"/>
                  </a:lnTo>
                  <a:lnTo>
                    <a:pt x="396367" y="1587"/>
                  </a:lnTo>
                  <a:lnTo>
                    <a:pt x="388493" y="0"/>
                  </a:lnTo>
                  <a:lnTo>
                    <a:pt x="388493" y="889"/>
                  </a:lnTo>
                  <a:lnTo>
                    <a:pt x="23749" y="889"/>
                  </a:lnTo>
                  <a:lnTo>
                    <a:pt x="14465" y="2755"/>
                  </a:lnTo>
                  <a:lnTo>
                    <a:pt x="6921" y="7823"/>
                  </a:lnTo>
                  <a:lnTo>
                    <a:pt x="1841" y="15367"/>
                  </a:lnTo>
                  <a:lnTo>
                    <a:pt x="0" y="24638"/>
                  </a:lnTo>
                  <a:lnTo>
                    <a:pt x="0" y="337058"/>
                  </a:lnTo>
                  <a:lnTo>
                    <a:pt x="1841" y="346481"/>
                  </a:lnTo>
                  <a:lnTo>
                    <a:pt x="6921" y="354330"/>
                  </a:lnTo>
                  <a:lnTo>
                    <a:pt x="14465" y="359702"/>
                  </a:lnTo>
                  <a:lnTo>
                    <a:pt x="23749" y="361696"/>
                  </a:lnTo>
                  <a:lnTo>
                    <a:pt x="149987" y="361696"/>
                  </a:lnTo>
                  <a:lnTo>
                    <a:pt x="149987" y="398653"/>
                  </a:lnTo>
                  <a:lnTo>
                    <a:pt x="105283" y="398653"/>
                  </a:lnTo>
                  <a:lnTo>
                    <a:pt x="100838" y="402183"/>
                  </a:lnTo>
                  <a:lnTo>
                    <a:pt x="101727" y="406577"/>
                  </a:lnTo>
                  <a:lnTo>
                    <a:pt x="101727" y="410972"/>
                  </a:lnTo>
                  <a:lnTo>
                    <a:pt x="105283" y="414502"/>
                  </a:lnTo>
                  <a:lnTo>
                    <a:pt x="307721" y="414502"/>
                  </a:lnTo>
                  <a:lnTo>
                    <a:pt x="311277" y="410972"/>
                  </a:lnTo>
                  <a:lnTo>
                    <a:pt x="311277" y="402183"/>
                  </a:lnTo>
                  <a:lnTo>
                    <a:pt x="307721" y="398653"/>
                  </a:lnTo>
                  <a:lnTo>
                    <a:pt x="263144" y="398653"/>
                  </a:lnTo>
                  <a:lnTo>
                    <a:pt x="263144" y="361696"/>
                  </a:lnTo>
                  <a:lnTo>
                    <a:pt x="388493" y="361696"/>
                  </a:lnTo>
                  <a:lnTo>
                    <a:pt x="397840" y="359702"/>
                  </a:lnTo>
                  <a:lnTo>
                    <a:pt x="405650" y="354330"/>
                  </a:lnTo>
                  <a:lnTo>
                    <a:pt x="411010" y="346481"/>
                  </a:lnTo>
                  <a:lnTo>
                    <a:pt x="411327" y="344982"/>
                  </a:lnTo>
                  <a:lnTo>
                    <a:pt x="413004" y="337058"/>
                  </a:lnTo>
                  <a:lnTo>
                    <a:pt x="413004" y="24638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7" name="object 17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438900" y="5832373"/>
              <a:ext cx="141731" cy="88366"/>
            </a:xfrm>
            <a:prstGeom prst="rect">
              <a:avLst/>
            </a:prstGeom>
          </p:spPr>
        </p:pic>
        <p:pic>
          <p:nvPicPr>
            <p:cNvPr id="18" name="object 18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612636" y="5832373"/>
              <a:ext cx="141732" cy="88366"/>
            </a:xfrm>
            <a:prstGeom prst="rect">
              <a:avLst/>
            </a:prstGeom>
          </p:spPr>
        </p:pic>
        <p:sp>
          <p:nvSpPr>
            <p:cNvPr id="19" name="object 19"/>
            <p:cNvSpPr/>
            <p:nvPr/>
          </p:nvSpPr>
          <p:spPr>
            <a:xfrm>
              <a:off x="6588252" y="5955817"/>
              <a:ext cx="17145" cy="17145"/>
            </a:xfrm>
            <a:custGeom>
              <a:avLst/>
              <a:gdLst/>
              <a:ahLst/>
              <a:cxnLst/>
              <a:rect l="l" t="t" r="r" b="b"/>
              <a:pathLst>
                <a:path w="17145" h="17145">
                  <a:moveTo>
                    <a:pt x="11811" y="0"/>
                  </a:moveTo>
                  <a:lnTo>
                    <a:pt x="8508" y="0"/>
                  </a:lnTo>
                  <a:lnTo>
                    <a:pt x="4318" y="0"/>
                  </a:lnTo>
                  <a:lnTo>
                    <a:pt x="0" y="3568"/>
                  </a:lnTo>
                  <a:lnTo>
                    <a:pt x="889" y="9740"/>
                  </a:lnTo>
                  <a:lnTo>
                    <a:pt x="1650" y="14541"/>
                  </a:lnTo>
                  <a:lnTo>
                    <a:pt x="4952" y="16738"/>
                  </a:lnTo>
                  <a:lnTo>
                    <a:pt x="12446" y="16738"/>
                  </a:lnTo>
                  <a:lnTo>
                    <a:pt x="16764" y="13144"/>
                  </a:lnTo>
                  <a:lnTo>
                    <a:pt x="15875" y="6972"/>
                  </a:lnTo>
                  <a:lnTo>
                    <a:pt x="15113" y="2171"/>
                  </a:lnTo>
                  <a:lnTo>
                    <a:pt x="11811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0" name="object 20"/>
          <p:cNvGrpSpPr/>
          <p:nvPr/>
        </p:nvGrpSpPr>
        <p:grpSpPr>
          <a:xfrm>
            <a:off x="193547" y="4288535"/>
            <a:ext cx="317500" cy="774700"/>
            <a:chOff x="193547" y="4288535"/>
            <a:chExt cx="317500" cy="774700"/>
          </a:xfrm>
        </p:grpSpPr>
        <p:sp>
          <p:nvSpPr>
            <p:cNvPr id="21" name="object 21"/>
            <p:cNvSpPr/>
            <p:nvPr/>
          </p:nvSpPr>
          <p:spPr>
            <a:xfrm>
              <a:off x="199643" y="4294631"/>
              <a:ext cx="304800" cy="762000"/>
            </a:xfrm>
            <a:custGeom>
              <a:avLst/>
              <a:gdLst/>
              <a:ahLst/>
              <a:cxnLst/>
              <a:rect l="l" t="t" r="r" b="b"/>
              <a:pathLst>
                <a:path w="304800" h="762000">
                  <a:moveTo>
                    <a:pt x="152399" y="0"/>
                  </a:moveTo>
                  <a:lnTo>
                    <a:pt x="99224" y="23834"/>
                  </a:lnTo>
                  <a:lnTo>
                    <a:pt x="54212" y="89600"/>
                  </a:lnTo>
                  <a:lnTo>
                    <a:pt x="35844" y="135518"/>
                  </a:lnTo>
                  <a:lnTo>
                    <a:pt x="20808" y="188693"/>
                  </a:lnTo>
                  <a:lnTo>
                    <a:pt x="9535" y="248049"/>
                  </a:lnTo>
                  <a:lnTo>
                    <a:pt x="2455" y="312509"/>
                  </a:lnTo>
                  <a:lnTo>
                    <a:pt x="0" y="381000"/>
                  </a:lnTo>
                  <a:lnTo>
                    <a:pt x="2455" y="449490"/>
                  </a:lnTo>
                  <a:lnTo>
                    <a:pt x="9535" y="513950"/>
                  </a:lnTo>
                  <a:lnTo>
                    <a:pt x="20808" y="573306"/>
                  </a:lnTo>
                  <a:lnTo>
                    <a:pt x="35844" y="626481"/>
                  </a:lnTo>
                  <a:lnTo>
                    <a:pt x="54212" y="672399"/>
                  </a:lnTo>
                  <a:lnTo>
                    <a:pt x="75483" y="709986"/>
                  </a:lnTo>
                  <a:lnTo>
                    <a:pt x="125007" y="755862"/>
                  </a:lnTo>
                  <a:lnTo>
                    <a:pt x="152399" y="762000"/>
                  </a:lnTo>
                  <a:lnTo>
                    <a:pt x="179792" y="755862"/>
                  </a:lnTo>
                  <a:lnTo>
                    <a:pt x="229316" y="709986"/>
                  </a:lnTo>
                  <a:lnTo>
                    <a:pt x="250587" y="672399"/>
                  </a:lnTo>
                  <a:lnTo>
                    <a:pt x="268955" y="626481"/>
                  </a:lnTo>
                  <a:lnTo>
                    <a:pt x="283991" y="573306"/>
                  </a:lnTo>
                  <a:lnTo>
                    <a:pt x="295264" y="513950"/>
                  </a:lnTo>
                  <a:lnTo>
                    <a:pt x="302344" y="449490"/>
                  </a:lnTo>
                  <a:lnTo>
                    <a:pt x="304800" y="381000"/>
                  </a:lnTo>
                  <a:lnTo>
                    <a:pt x="302344" y="312509"/>
                  </a:lnTo>
                  <a:lnTo>
                    <a:pt x="295264" y="248049"/>
                  </a:lnTo>
                  <a:lnTo>
                    <a:pt x="283991" y="188693"/>
                  </a:lnTo>
                  <a:lnTo>
                    <a:pt x="268955" y="135518"/>
                  </a:lnTo>
                  <a:lnTo>
                    <a:pt x="250587" y="89600"/>
                  </a:lnTo>
                  <a:lnTo>
                    <a:pt x="229316" y="52013"/>
                  </a:lnTo>
                  <a:lnTo>
                    <a:pt x="179792" y="6137"/>
                  </a:lnTo>
                  <a:lnTo>
                    <a:pt x="152399" y="0"/>
                  </a:lnTo>
                  <a:close/>
                </a:path>
              </a:pathLst>
            </a:custGeom>
            <a:solidFill>
              <a:srgbClr val="5B9B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199643" y="4294631"/>
              <a:ext cx="304800" cy="762000"/>
            </a:xfrm>
            <a:custGeom>
              <a:avLst/>
              <a:gdLst/>
              <a:ahLst/>
              <a:cxnLst/>
              <a:rect l="l" t="t" r="r" b="b"/>
              <a:pathLst>
                <a:path w="304800" h="762000">
                  <a:moveTo>
                    <a:pt x="0" y="381000"/>
                  </a:moveTo>
                  <a:lnTo>
                    <a:pt x="2455" y="312509"/>
                  </a:lnTo>
                  <a:lnTo>
                    <a:pt x="9535" y="248049"/>
                  </a:lnTo>
                  <a:lnTo>
                    <a:pt x="20808" y="188693"/>
                  </a:lnTo>
                  <a:lnTo>
                    <a:pt x="35844" y="135518"/>
                  </a:lnTo>
                  <a:lnTo>
                    <a:pt x="54212" y="89600"/>
                  </a:lnTo>
                  <a:lnTo>
                    <a:pt x="75483" y="52013"/>
                  </a:lnTo>
                  <a:lnTo>
                    <a:pt x="125007" y="6137"/>
                  </a:lnTo>
                  <a:lnTo>
                    <a:pt x="152399" y="0"/>
                  </a:lnTo>
                  <a:lnTo>
                    <a:pt x="179792" y="6137"/>
                  </a:lnTo>
                  <a:lnTo>
                    <a:pt x="229316" y="52013"/>
                  </a:lnTo>
                  <a:lnTo>
                    <a:pt x="250587" y="89600"/>
                  </a:lnTo>
                  <a:lnTo>
                    <a:pt x="268955" y="135518"/>
                  </a:lnTo>
                  <a:lnTo>
                    <a:pt x="283991" y="188693"/>
                  </a:lnTo>
                  <a:lnTo>
                    <a:pt x="295264" y="248049"/>
                  </a:lnTo>
                  <a:lnTo>
                    <a:pt x="302344" y="312509"/>
                  </a:lnTo>
                  <a:lnTo>
                    <a:pt x="304800" y="381000"/>
                  </a:lnTo>
                  <a:lnTo>
                    <a:pt x="302344" y="449490"/>
                  </a:lnTo>
                  <a:lnTo>
                    <a:pt x="295264" y="513950"/>
                  </a:lnTo>
                  <a:lnTo>
                    <a:pt x="283991" y="573306"/>
                  </a:lnTo>
                  <a:lnTo>
                    <a:pt x="268955" y="626481"/>
                  </a:lnTo>
                  <a:lnTo>
                    <a:pt x="250587" y="672399"/>
                  </a:lnTo>
                  <a:lnTo>
                    <a:pt x="229316" y="709986"/>
                  </a:lnTo>
                  <a:lnTo>
                    <a:pt x="179792" y="755862"/>
                  </a:lnTo>
                  <a:lnTo>
                    <a:pt x="152399" y="762000"/>
                  </a:lnTo>
                  <a:lnTo>
                    <a:pt x="125007" y="755862"/>
                  </a:lnTo>
                  <a:lnTo>
                    <a:pt x="75483" y="709986"/>
                  </a:lnTo>
                  <a:lnTo>
                    <a:pt x="54212" y="672399"/>
                  </a:lnTo>
                  <a:lnTo>
                    <a:pt x="35844" y="626481"/>
                  </a:lnTo>
                  <a:lnTo>
                    <a:pt x="20808" y="573306"/>
                  </a:lnTo>
                  <a:lnTo>
                    <a:pt x="9535" y="513950"/>
                  </a:lnTo>
                  <a:lnTo>
                    <a:pt x="2455" y="449490"/>
                  </a:lnTo>
                  <a:lnTo>
                    <a:pt x="0" y="381000"/>
                  </a:lnTo>
                  <a:close/>
                </a:path>
              </a:pathLst>
            </a:custGeom>
            <a:ln w="12192">
              <a:solidFill>
                <a:srgbClr val="41709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3" name="object 23"/>
          <p:cNvGrpSpPr/>
          <p:nvPr/>
        </p:nvGrpSpPr>
        <p:grpSpPr>
          <a:xfrm>
            <a:off x="224027" y="5228844"/>
            <a:ext cx="254635" cy="320040"/>
            <a:chOff x="224027" y="5228844"/>
            <a:chExt cx="254635" cy="320040"/>
          </a:xfrm>
        </p:grpSpPr>
        <p:sp>
          <p:nvSpPr>
            <p:cNvPr id="24" name="object 24"/>
            <p:cNvSpPr/>
            <p:nvPr/>
          </p:nvSpPr>
          <p:spPr>
            <a:xfrm>
              <a:off x="230123" y="5234940"/>
              <a:ext cx="242570" cy="307975"/>
            </a:xfrm>
            <a:custGeom>
              <a:avLst/>
              <a:gdLst/>
              <a:ahLst/>
              <a:cxnLst/>
              <a:rect l="l" t="t" r="r" b="b"/>
              <a:pathLst>
                <a:path w="242570" h="307975">
                  <a:moveTo>
                    <a:pt x="121157" y="0"/>
                  </a:moveTo>
                  <a:lnTo>
                    <a:pt x="82861" y="7851"/>
                  </a:lnTo>
                  <a:lnTo>
                    <a:pt x="49602" y="29711"/>
                  </a:lnTo>
                  <a:lnTo>
                    <a:pt x="23375" y="63038"/>
                  </a:lnTo>
                  <a:lnTo>
                    <a:pt x="6176" y="105290"/>
                  </a:lnTo>
                  <a:lnTo>
                    <a:pt x="0" y="153924"/>
                  </a:lnTo>
                  <a:lnTo>
                    <a:pt x="6176" y="202557"/>
                  </a:lnTo>
                  <a:lnTo>
                    <a:pt x="23375" y="244809"/>
                  </a:lnTo>
                  <a:lnTo>
                    <a:pt x="49602" y="278136"/>
                  </a:lnTo>
                  <a:lnTo>
                    <a:pt x="82861" y="299996"/>
                  </a:lnTo>
                  <a:lnTo>
                    <a:pt x="121157" y="307848"/>
                  </a:lnTo>
                  <a:lnTo>
                    <a:pt x="159454" y="299996"/>
                  </a:lnTo>
                  <a:lnTo>
                    <a:pt x="192713" y="278136"/>
                  </a:lnTo>
                  <a:lnTo>
                    <a:pt x="218940" y="244809"/>
                  </a:lnTo>
                  <a:lnTo>
                    <a:pt x="236139" y="202557"/>
                  </a:lnTo>
                  <a:lnTo>
                    <a:pt x="242316" y="153924"/>
                  </a:lnTo>
                  <a:lnTo>
                    <a:pt x="236139" y="105290"/>
                  </a:lnTo>
                  <a:lnTo>
                    <a:pt x="218940" y="63038"/>
                  </a:lnTo>
                  <a:lnTo>
                    <a:pt x="192713" y="29711"/>
                  </a:lnTo>
                  <a:lnTo>
                    <a:pt x="159454" y="7851"/>
                  </a:lnTo>
                  <a:lnTo>
                    <a:pt x="121157" y="0"/>
                  </a:lnTo>
                  <a:close/>
                </a:path>
              </a:pathLst>
            </a:custGeom>
            <a:solidFill>
              <a:srgbClr val="5B9B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230123" y="5234940"/>
              <a:ext cx="242570" cy="307975"/>
            </a:xfrm>
            <a:custGeom>
              <a:avLst/>
              <a:gdLst/>
              <a:ahLst/>
              <a:cxnLst/>
              <a:rect l="l" t="t" r="r" b="b"/>
              <a:pathLst>
                <a:path w="242570" h="307975">
                  <a:moveTo>
                    <a:pt x="0" y="153924"/>
                  </a:moveTo>
                  <a:lnTo>
                    <a:pt x="6176" y="105290"/>
                  </a:lnTo>
                  <a:lnTo>
                    <a:pt x="23375" y="63038"/>
                  </a:lnTo>
                  <a:lnTo>
                    <a:pt x="49602" y="29711"/>
                  </a:lnTo>
                  <a:lnTo>
                    <a:pt x="82861" y="7851"/>
                  </a:lnTo>
                  <a:lnTo>
                    <a:pt x="121157" y="0"/>
                  </a:lnTo>
                  <a:lnTo>
                    <a:pt x="159454" y="7851"/>
                  </a:lnTo>
                  <a:lnTo>
                    <a:pt x="192713" y="29711"/>
                  </a:lnTo>
                  <a:lnTo>
                    <a:pt x="218940" y="63038"/>
                  </a:lnTo>
                  <a:lnTo>
                    <a:pt x="236139" y="105290"/>
                  </a:lnTo>
                  <a:lnTo>
                    <a:pt x="242316" y="153924"/>
                  </a:lnTo>
                  <a:lnTo>
                    <a:pt x="236139" y="202557"/>
                  </a:lnTo>
                  <a:lnTo>
                    <a:pt x="218940" y="244809"/>
                  </a:lnTo>
                  <a:lnTo>
                    <a:pt x="192713" y="278136"/>
                  </a:lnTo>
                  <a:lnTo>
                    <a:pt x="159454" y="299996"/>
                  </a:lnTo>
                  <a:lnTo>
                    <a:pt x="121157" y="307848"/>
                  </a:lnTo>
                  <a:lnTo>
                    <a:pt x="82861" y="299996"/>
                  </a:lnTo>
                  <a:lnTo>
                    <a:pt x="49602" y="278136"/>
                  </a:lnTo>
                  <a:lnTo>
                    <a:pt x="23375" y="244809"/>
                  </a:lnTo>
                  <a:lnTo>
                    <a:pt x="6176" y="202557"/>
                  </a:lnTo>
                  <a:lnTo>
                    <a:pt x="0" y="153924"/>
                  </a:lnTo>
                  <a:close/>
                </a:path>
              </a:pathLst>
            </a:custGeom>
            <a:ln w="12192">
              <a:solidFill>
                <a:srgbClr val="41709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6" name="object 26"/>
          <p:cNvSpPr txBox="1">
            <a:spLocks noGrp="1"/>
          </p:cNvSpPr>
          <p:nvPr>
            <p:ph type="title"/>
          </p:nvPr>
        </p:nvSpPr>
        <p:spPr>
          <a:xfrm>
            <a:off x="990601" y="157988"/>
            <a:ext cx="10370184" cy="810221"/>
          </a:xfrm>
          <a:prstGeom prst="rect">
            <a:avLst/>
          </a:prstGeom>
        </p:spPr>
        <p:txBody>
          <a:bodyPr vert="horz" wrap="square" lIns="0" tIns="70865" rIns="0" bIns="0" rtlCol="0">
            <a:spAutoFit/>
          </a:bodyPr>
          <a:lstStyle/>
          <a:p>
            <a:pPr marL="1497965" algn="l">
              <a:lnSpc>
                <a:spcPct val="100000"/>
              </a:lnSpc>
              <a:spcBef>
                <a:spcPts val="100"/>
              </a:spcBef>
            </a:pPr>
            <a:r>
              <a:rPr lang="ru-RU" dirty="0"/>
              <a:t>ПРИКАЗ № 171 от 04 марта 2025г. </a:t>
            </a:r>
            <a:br>
              <a:rPr lang="ru-RU" dirty="0"/>
            </a:br>
            <a:r>
              <a:rPr lang="ru-RU" dirty="0"/>
              <a:t>ПОРЯДОК ПРИЕМА НА ОБУЧЕНИЕ</a:t>
            </a:r>
            <a:endParaRPr spc="-1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55258" y="1905000"/>
            <a:ext cx="3228340" cy="632460"/>
          </a:xfrm>
          <a:custGeom>
            <a:avLst/>
            <a:gdLst/>
            <a:ahLst/>
            <a:cxnLst/>
            <a:rect l="l" t="t" r="r" b="b"/>
            <a:pathLst>
              <a:path w="3228340" h="632460">
                <a:moveTo>
                  <a:pt x="3227832" y="0"/>
                </a:moveTo>
                <a:lnTo>
                  <a:pt x="0" y="0"/>
                </a:lnTo>
                <a:lnTo>
                  <a:pt x="0" y="632460"/>
                </a:lnTo>
                <a:lnTo>
                  <a:pt x="3227832" y="632460"/>
                </a:lnTo>
                <a:lnTo>
                  <a:pt x="3227832" y="0"/>
                </a:lnTo>
                <a:close/>
              </a:path>
            </a:pathLst>
          </a:custGeom>
          <a:solidFill>
            <a:srgbClr val="001F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1066800" y="1905000"/>
            <a:ext cx="1725295" cy="6356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40640" marR="5080" indent="-41275">
              <a:lnSpc>
                <a:spcPct val="100000"/>
              </a:lnSpc>
              <a:spcBef>
                <a:spcPts val="105"/>
              </a:spcBef>
            </a:pPr>
            <a:r>
              <a:rPr sz="2000" b="1" spc="-10" dirty="0">
                <a:solidFill>
                  <a:srgbClr val="FFFFFF"/>
                </a:solidFill>
                <a:latin typeface="Calibri"/>
                <a:cs typeface="Calibri"/>
              </a:rPr>
              <a:t>ТЕСТИРУЮЩАЯ ОРГАНИЗАЦИЯ</a:t>
            </a:r>
            <a:endParaRPr sz="2000" dirty="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614117" y="1832423"/>
            <a:ext cx="8231164" cy="1301767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38760" indent="-200660" algn="just">
              <a:lnSpc>
                <a:spcPct val="100000"/>
              </a:lnSpc>
              <a:spcBef>
                <a:spcPts val="105"/>
              </a:spcBef>
              <a:buFont typeface="Arial MT"/>
              <a:buAutoNum type="arabicPeriod"/>
              <a:tabLst>
                <a:tab pos="238760" algn="l"/>
              </a:tabLst>
            </a:pPr>
            <a:r>
              <a:rPr sz="1400" spc="-20" dirty="0">
                <a:latin typeface="Microsoft Sans Serif"/>
                <a:cs typeface="Microsoft Sans Serif"/>
              </a:rPr>
              <a:t>Тестирование</a:t>
            </a:r>
            <a:r>
              <a:rPr sz="1400" spc="10" dirty="0">
                <a:latin typeface="Microsoft Sans Serif"/>
                <a:cs typeface="Microsoft Sans Serif"/>
              </a:rPr>
              <a:t> </a:t>
            </a:r>
            <a:r>
              <a:rPr sz="1400" spc="-20" dirty="0">
                <a:latin typeface="Microsoft Sans Serif"/>
                <a:cs typeface="Microsoft Sans Serif"/>
              </a:rPr>
              <a:t>проводится</a:t>
            </a:r>
            <a:r>
              <a:rPr sz="1400" spc="20" dirty="0">
                <a:latin typeface="Microsoft Sans Serif"/>
                <a:cs typeface="Microsoft Sans Serif"/>
              </a:rPr>
              <a:t> </a:t>
            </a:r>
            <a:r>
              <a:rPr sz="1400" dirty="0">
                <a:latin typeface="Microsoft Sans Serif"/>
                <a:cs typeface="Microsoft Sans Serif"/>
              </a:rPr>
              <a:t>в</a:t>
            </a:r>
            <a:r>
              <a:rPr sz="1400" spc="35" dirty="0">
                <a:latin typeface="Microsoft Sans Serif"/>
                <a:cs typeface="Microsoft Sans Serif"/>
              </a:rPr>
              <a:t> </a:t>
            </a:r>
            <a:r>
              <a:rPr sz="1400" spc="-20" dirty="0">
                <a:latin typeface="Microsoft Sans Serif"/>
                <a:cs typeface="Microsoft Sans Serif"/>
              </a:rPr>
              <a:t>государственных</a:t>
            </a:r>
            <a:r>
              <a:rPr sz="1400" spc="15" dirty="0">
                <a:latin typeface="Microsoft Sans Serif"/>
                <a:cs typeface="Microsoft Sans Serif"/>
              </a:rPr>
              <a:t> </a:t>
            </a:r>
            <a:r>
              <a:rPr sz="1400" dirty="0">
                <a:latin typeface="Microsoft Sans Serif"/>
                <a:cs typeface="Microsoft Sans Serif"/>
              </a:rPr>
              <a:t>и</a:t>
            </a:r>
            <a:r>
              <a:rPr sz="1400" spc="40" dirty="0">
                <a:latin typeface="Microsoft Sans Serif"/>
                <a:cs typeface="Microsoft Sans Serif"/>
              </a:rPr>
              <a:t> </a:t>
            </a:r>
            <a:r>
              <a:rPr sz="1400" spc="-25" dirty="0">
                <a:latin typeface="Microsoft Sans Serif"/>
                <a:cs typeface="Microsoft Sans Serif"/>
              </a:rPr>
              <a:t>муниципальных</a:t>
            </a:r>
            <a:r>
              <a:rPr sz="1400" spc="5" dirty="0">
                <a:latin typeface="Microsoft Sans Serif"/>
                <a:cs typeface="Microsoft Sans Serif"/>
              </a:rPr>
              <a:t> </a:t>
            </a:r>
            <a:r>
              <a:rPr sz="1400" spc="-25" dirty="0">
                <a:latin typeface="Microsoft Sans Serif"/>
                <a:cs typeface="Microsoft Sans Serif"/>
              </a:rPr>
              <a:t>общеобразовательных</a:t>
            </a:r>
            <a:r>
              <a:rPr sz="1400" spc="45" dirty="0">
                <a:latin typeface="Microsoft Sans Serif"/>
                <a:cs typeface="Microsoft Sans Serif"/>
              </a:rPr>
              <a:t> </a:t>
            </a:r>
            <a:r>
              <a:rPr sz="1400" spc="-10" dirty="0">
                <a:latin typeface="Microsoft Sans Serif"/>
                <a:cs typeface="Microsoft Sans Serif"/>
              </a:rPr>
              <a:t>организациях</a:t>
            </a:r>
            <a:endParaRPr sz="1400" dirty="0">
              <a:latin typeface="Microsoft Sans Serif"/>
              <a:cs typeface="Microsoft Sans Serif"/>
            </a:endParaRPr>
          </a:p>
          <a:p>
            <a:pPr marL="38100" marR="1689735" indent="201295" algn="just">
              <a:lnSpc>
                <a:spcPct val="100000"/>
              </a:lnSpc>
              <a:buFont typeface="Arial MT"/>
              <a:buAutoNum type="arabicPeriod"/>
              <a:tabLst>
                <a:tab pos="239395" algn="l"/>
              </a:tabLst>
            </a:pPr>
            <a:r>
              <a:rPr sz="1400" dirty="0">
                <a:latin typeface="Microsoft Sans Serif"/>
                <a:cs typeface="Microsoft Sans Serif"/>
              </a:rPr>
              <a:t>Тестирующие</a:t>
            </a:r>
            <a:r>
              <a:rPr sz="1400" spc="-15" dirty="0">
                <a:latin typeface="Microsoft Sans Serif"/>
                <a:cs typeface="Microsoft Sans Serif"/>
              </a:rPr>
              <a:t> </a:t>
            </a:r>
            <a:r>
              <a:rPr sz="1400" spc="-10" dirty="0">
                <a:latin typeface="Microsoft Sans Serif"/>
                <a:cs typeface="Microsoft Sans Serif"/>
              </a:rPr>
              <a:t>организации</a:t>
            </a:r>
            <a:r>
              <a:rPr sz="1400" spc="15" dirty="0">
                <a:latin typeface="Microsoft Sans Serif"/>
                <a:cs typeface="Microsoft Sans Serif"/>
              </a:rPr>
              <a:t> </a:t>
            </a:r>
            <a:r>
              <a:rPr sz="1400" spc="-10" dirty="0">
                <a:latin typeface="Microsoft Sans Serif"/>
                <a:cs typeface="Microsoft Sans Serif"/>
              </a:rPr>
              <a:t>определяются</a:t>
            </a:r>
            <a:r>
              <a:rPr sz="1400" spc="-25" dirty="0">
                <a:latin typeface="Microsoft Sans Serif"/>
                <a:cs typeface="Microsoft Sans Serif"/>
              </a:rPr>
              <a:t> </a:t>
            </a:r>
            <a:r>
              <a:rPr sz="1400" spc="-20" dirty="0" err="1">
                <a:latin typeface="Microsoft Sans Serif"/>
                <a:cs typeface="Microsoft Sans Serif"/>
              </a:rPr>
              <a:t>приказом</a:t>
            </a:r>
            <a:r>
              <a:rPr sz="1400" spc="5" dirty="0">
                <a:latin typeface="Microsoft Sans Serif"/>
                <a:cs typeface="Microsoft Sans Serif"/>
              </a:rPr>
              <a:t> </a:t>
            </a:r>
            <a:r>
              <a:rPr lang="ru-RU" sz="1400" spc="-10" dirty="0">
                <a:latin typeface="Microsoft Sans Serif"/>
                <a:cs typeface="Microsoft Sans Serif"/>
              </a:rPr>
              <a:t>органов исполнительной власти</a:t>
            </a:r>
            <a:r>
              <a:rPr sz="1400" spc="-20" dirty="0">
                <a:latin typeface="Microsoft Sans Serif"/>
                <a:cs typeface="Microsoft Sans Serif"/>
              </a:rPr>
              <a:t>;</a:t>
            </a:r>
            <a:endParaRPr sz="1400" dirty="0">
              <a:latin typeface="Microsoft Sans Serif"/>
              <a:cs typeface="Microsoft Sans Serif"/>
            </a:endParaRPr>
          </a:p>
          <a:p>
            <a:pPr marL="211454" marR="5080" indent="-199390" algn="just">
              <a:lnSpc>
                <a:spcPct val="99100"/>
              </a:lnSpc>
              <a:spcBef>
                <a:spcPts val="10"/>
              </a:spcBef>
              <a:buFont typeface="Arial MT"/>
              <a:buAutoNum type="arabicPeriod"/>
              <a:tabLst>
                <a:tab pos="213360" algn="l"/>
              </a:tabLst>
            </a:pPr>
            <a:r>
              <a:rPr sz="1400" spc="-25" dirty="0">
                <a:latin typeface="Microsoft Sans Serif"/>
                <a:cs typeface="Microsoft Sans Serif"/>
              </a:rPr>
              <a:t>Информация</a:t>
            </a:r>
            <a:r>
              <a:rPr sz="1400" spc="-20" dirty="0">
                <a:latin typeface="Microsoft Sans Serif"/>
                <a:cs typeface="Microsoft Sans Serif"/>
              </a:rPr>
              <a:t> </a:t>
            </a:r>
            <a:r>
              <a:rPr sz="1400" dirty="0">
                <a:latin typeface="Microsoft Sans Serif"/>
                <a:cs typeface="Microsoft Sans Serif"/>
              </a:rPr>
              <a:t>о</a:t>
            </a:r>
            <a:r>
              <a:rPr sz="1400" spc="-5" dirty="0">
                <a:latin typeface="Microsoft Sans Serif"/>
                <a:cs typeface="Microsoft Sans Serif"/>
              </a:rPr>
              <a:t> </a:t>
            </a:r>
            <a:r>
              <a:rPr sz="1400" spc="-20" dirty="0">
                <a:latin typeface="Microsoft Sans Serif"/>
                <a:cs typeface="Microsoft Sans Serif"/>
              </a:rPr>
              <a:t>тестирующих</a:t>
            </a:r>
            <a:r>
              <a:rPr sz="1400" spc="15" dirty="0">
                <a:latin typeface="Microsoft Sans Serif"/>
                <a:cs typeface="Microsoft Sans Serif"/>
              </a:rPr>
              <a:t> </a:t>
            </a:r>
            <a:r>
              <a:rPr sz="1400" spc="-25" dirty="0">
                <a:latin typeface="Microsoft Sans Serif"/>
                <a:cs typeface="Microsoft Sans Serif"/>
              </a:rPr>
              <a:t>организациях</a:t>
            </a:r>
            <a:r>
              <a:rPr sz="1400" spc="10" dirty="0">
                <a:latin typeface="Microsoft Sans Serif"/>
                <a:cs typeface="Microsoft Sans Serif"/>
              </a:rPr>
              <a:t> </a:t>
            </a:r>
            <a:r>
              <a:rPr sz="1400" dirty="0">
                <a:latin typeface="Microsoft Sans Serif"/>
                <a:cs typeface="Microsoft Sans Serif"/>
              </a:rPr>
              <a:t>и </a:t>
            </a:r>
            <a:r>
              <a:rPr sz="1400" spc="-20" dirty="0">
                <a:latin typeface="Microsoft Sans Serif"/>
                <a:cs typeface="Microsoft Sans Serif"/>
              </a:rPr>
              <a:t>местах</a:t>
            </a:r>
            <a:r>
              <a:rPr sz="1400" spc="-15" dirty="0">
                <a:latin typeface="Microsoft Sans Serif"/>
                <a:cs typeface="Microsoft Sans Serif"/>
              </a:rPr>
              <a:t> </a:t>
            </a:r>
            <a:r>
              <a:rPr sz="1400" spc="-25" dirty="0">
                <a:latin typeface="Microsoft Sans Serif"/>
                <a:cs typeface="Microsoft Sans Serif"/>
              </a:rPr>
              <a:t>проведения</a:t>
            </a:r>
            <a:r>
              <a:rPr sz="1400" spc="-20" dirty="0">
                <a:latin typeface="Microsoft Sans Serif"/>
                <a:cs typeface="Microsoft Sans Serif"/>
              </a:rPr>
              <a:t> тестирования</a:t>
            </a:r>
            <a:r>
              <a:rPr sz="1400" spc="-5" dirty="0">
                <a:latin typeface="Microsoft Sans Serif"/>
                <a:cs typeface="Microsoft Sans Serif"/>
              </a:rPr>
              <a:t> </a:t>
            </a:r>
            <a:r>
              <a:rPr sz="1400" spc="-25" dirty="0" err="1">
                <a:latin typeface="Microsoft Sans Serif"/>
                <a:cs typeface="Microsoft Sans Serif"/>
              </a:rPr>
              <a:t>публикуется</a:t>
            </a:r>
            <a:r>
              <a:rPr sz="1400" dirty="0">
                <a:latin typeface="Microsoft Sans Serif"/>
                <a:cs typeface="Microsoft Sans Serif"/>
              </a:rPr>
              <a:t> </a:t>
            </a:r>
            <a:r>
              <a:rPr sz="1400" dirty="0" err="1">
                <a:latin typeface="Microsoft Sans Serif"/>
                <a:cs typeface="Microsoft Sans Serif"/>
              </a:rPr>
              <a:t>на</a:t>
            </a:r>
            <a:r>
              <a:rPr sz="1400" spc="-10" dirty="0">
                <a:latin typeface="Microsoft Sans Serif"/>
                <a:cs typeface="Microsoft Sans Serif"/>
              </a:rPr>
              <a:t> </a:t>
            </a:r>
            <a:r>
              <a:rPr sz="1400" spc="-20" dirty="0">
                <a:latin typeface="Microsoft Sans Serif"/>
                <a:cs typeface="Microsoft Sans Serif"/>
              </a:rPr>
              <a:t>ЕПГУ</a:t>
            </a:r>
            <a:r>
              <a:rPr sz="1400" spc="-25" dirty="0">
                <a:latin typeface="Microsoft Sans Serif"/>
                <a:cs typeface="Microsoft Sans Serif"/>
              </a:rPr>
              <a:t> </a:t>
            </a:r>
            <a:r>
              <a:rPr sz="1400" dirty="0">
                <a:latin typeface="Microsoft Sans Serif"/>
                <a:cs typeface="Microsoft Sans Serif"/>
              </a:rPr>
              <a:t>и</a:t>
            </a:r>
            <a:r>
              <a:rPr sz="1400" spc="-5" dirty="0">
                <a:latin typeface="Microsoft Sans Serif"/>
                <a:cs typeface="Microsoft Sans Serif"/>
              </a:rPr>
              <a:t> </a:t>
            </a:r>
            <a:r>
              <a:rPr sz="1400" spc="-20" dirty="0">
                <a:latin typeface="Microsoft Sans Serif"/>
                <a:cs typeface="Microsoft Sans Serif"/>
              </a:rPr>
              <a:t>РПГУ</a:t>
            </a:r>
            <a:r>
              <a:rPr sz="1400" spc="-25" dirty="0">
                <a:latin typeface="Microsoft Sans Serif"/>
                <a:cs typeface="Microsoft Sans Serif"/>
              </a:rPr>
              <a:t> </a:t>
            </a:r>
            <a:r>
              <a:rPr sz="1400" spc="-20" dirty="0">
                <a:latin typeface="Microsoft Sans Serif"/>
                <a:cs typeface="Microsoft Sans Serif"/>
              </a:rPr>
              <a:t>(при 	</a:t>
            </a:r>
            <a:r>
              <a:rPr sz="1400" spc="-10" dirty="0">
                <a:latin typeface="Microsoft Sans Serif"/>
                <a:cs typeface="Microsoft Sans Serif"/>
              </a:rPr>
              <a:t>наличии</a:t>
            </a:r>
            <a:r>
              <a:rPr sz="1400" spc="-25" dirty="0">
                <a:latin typeface="Microsoft Sans Serif"/>
                <a:cs typeface="Microsoft Sans Serif"/>
              </a:rPr>
              <a:t> технической</a:t>
            </a:r>
            <a:r>
              <a:rPr sz="1400" spc="-35" dirty="0">
                <a:latin typeface="Microsoft Sans Serif"/>
                <a:cs typeface="Microsoft Sans Serif"/>
              </a:rPr>
              <a:t> </a:t>
            </a:r>
            <a:r>
              <a:rPr sz="1400" spc="-10" dirty="0" err="1">
                <a:latin typeface="Microsoft Sans Serif"/>
                <a:cs typeface="Microsoft Sans Serif"/>
              </a:rPr>
              <a:t>возможности</a:t>
            </a:r>
            <a:r>
              <a:rPr sz="1400" spc="-10" dirty="0">
                <a:latin typeface="Arial MT"/>
                <a:cs typeface="Arial MT"/>
              </a:rPr>
              <a:t>)</a:t>
            </a:r>
            <a:endParaRPr sz="1400" dirty="0">
              <a:latin typeface="Arial MT"/>
              <a:cs typeface="Arial MT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63549" y="1908632"/>
            <a:ext cx="26733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3600" b="1" spc="-50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endParaRPr sz="36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2438400" y="304800"/>
            <a:ext cx="6843775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ru-RU" dirty="0"/>
              <a:t>ПРИКАЗ № 170 от 04 марта 2025г. </a:t>
            </a:r>
            <a:br>
              <a:rPr lang="en-US" dirty="0"/>
            </a:br>
            <a:r>
              <a:rPr lang="ru-RU" dirty="0"/>
              <a:t>ПОРЯДОК ПРОВЕДЕНИЯ ТЕСТИРОВАНИЯ </a:t>
            </a:r>
            <a:endParaRPr spc="-1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167DC45-869A-4BB1-BA08-FF0FC4DA233D}"/>
              </a:ext>
            </a:extLst>
          </p:cNvPr>
          <p:cNvSpPr txBox="1"/>
          <p:nvPr/>
        </p:nvSpPr>
        <p:spPr>
          <a:xfrm>
            <a:off x="930884" y="4038600"/>
            <a:ext cx="9677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Тестирующая организация на территории Корткеросского района – МОУ «СОШ» с. Корткерос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17931" y="1104900"/>
            <a:ext cx="11597640" cy="386080"/>
          </a:xfrm>
          <a:prstGeom prst="rect">
            <a:avLst/>
          </a:prstGeom>
          <a:solidFill>
            <a:srgbClr val="001F5F"/>
          </a:solidFill>
        </p:spPr>
        <p:txBody>
          <a:bodyPr vert="horz" wrap="square" lIns="0" tIns="8255" rIns="0" bIns="0" rtlCol="0">
            <a:spAutoFit/>
          </a:bodyPr>
          <a:lstStyle/>
          <a:p>
            <a:pPr marR="537210" algn="ctr">
              <a:lnSpc>
                <a:spcPct val="100000"/>
              </a:lnSpc>
              <a:spcBef>
                <a:spcPts val="65"/>
              </a:spcBef>
            </a:pP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2</a:t>
            </a:r>
            <a:r>
              <a:rPr sz="2400" b="1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spc="-10" dirty="0">
                <a:solidFill>
                  <a:srgbClr val="FFFFFF"/>
                </a:solidFill>
                <a:latin typeface="Arial"/>
                <a:cs typeface="Arial"/>
              </a:rPr>
              <a:t>ТЕСТИРОВАНИЕ</a:t>
            </a:r>
            <a:endParaRPr sz="24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09168" y="1749044"/>
            <a:ext cx="5196205" cy="365442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335280" indent="-342900">
              <a:lnSpc>
                <a:spcPct val="100000"/>
              </a:lnSpc>
              <a:spcBef>
                <a:spcPts val="105"/>
              </a:spcBef>
              <a:buFont typeface="Arial MT"/>
              <a:buAutoNum type="arabicPeriod"/>
              <a:tabLst>
                <a:tab pos="355600" algn="l"/>
              </a:tabLst>
            </a:pPr>
            <a:r>
              <a:rPr sz="1400" spc="-10" dirty="0">
                <a:latin typeface="Microsoft Sans Serif"/>
                <a:cs typeface="Microsoft Sans Serif"/>
              </a:rPr>
              <a:t>Тестирование</a:t>
            </a:r>
            <a:r>
              <a:rPr sz="1400" spc="-40" dirty="0">
                <a:latin typeface="Microsoft Sans Serif"/>
                <a:cs typeface="Microsoft Sans Serif"/>
              </a:rPr>
              <a:t> </a:t>
            </a:r>
            <a:r>
              <a:rPr sz="1400" spc="-10" dirty="0">
                <a:latin typeface="Microsoft Sans Serif"/>
                <a:cs typeface="Microsoft Sans Serif"/>
              </a:rPr>
              <a:t>проводится</a:t>
            </a:r>
            <a:r>
              <a:rPr sz="1400" spc="-30" dirty="0">
                <a:latin typeface="Microsoft Sans Serif"/>
                <a:cs typeface="Microsoft Sans Serif"/>
              </a:rPr>
              <a:t> </a:t>
            </a:r>
            <a:r>
              <a:rPr sz="1400" dirty="0">
                <a:latin typeface="Microsoft Sans Serif"/>
                <a:cs typeface="Microsoft Sans Serif"/>
              </a:rPr>
              <a:t>на</a:t>
            </a:r>
            <a:r>
              <a:rPr sz="1400" spc="-15" dirty="0">
                <a:latin typeface="Microsoft Sans Serif"/>
                <a:cs typeface="Microsoft Sans Serif"/>
              </a:rPr>
              <a:t> </a:t>
            </a:r>
            <a:r>
              <a:rPr sz="1400" dirty="0">
                <a:latin typeface="Microsoft Sans Serif"/>
                <a:cs typeface="Microsoft Sans Serif"/>
              </a:rPr>
              <a:t>основании</a:t>
            </a:r>
            <a:r>
              <a:rPr sz="1400" spc="-25" dirty="0">
                <a:latin typeface="Microsoft Sans Serif"/>
                <a:cs typeface="Microsoft Sans Serif"/>
              </a:rPr>
              <a:t> </a:t>
            </a:r>
            <a:r>
              <a:rPr sz="1400" spc="-10" dirty="0">
                <a:latin typeface="Microsoft Sans Serif"/>
                <a:cs typeface="Microsoft Sans Serif"/>
              </a:rPr>
              <a:t>направления, </a:t>
            </a:r>
            <a:r>
              <a:rPr sz="1400" dirty="0">
                <a:latin typeface="Microsoft Sans Serif"/>
                <a:cs typeface="Microsoft Sans Serif"/>
              </a:rPr>
              <a:t>выданного</a:t>
            </a:r>
            <a:r>
              <a:rPr sz="1400" spc="-25" dirty="0">
                <a:latin typeface="Microsoft Sans Serif"/>
                <a:cs typeface="Microsoft Sans Serif"/>
              </a:rPr>
              <a:t> </a:t>
            </a:r>
            <a:r>
              <a:rPr sz="1400" spc="-20" dirty="0">
                <a:latin typeface="Microsoft Sans Serif"/>
                <a:cs typeface="Microsoft Sans Serif"/>
              </a:rPr>
              <a:t>образовательной</a:t>
            </a:r>
            <a:r>
              <a:rPr sz="1400" spc="-50" dirty="0">
                <a:latin typeface="Microsoft Sans Serif"/>
                <a:cs typeface="Microsoft Sans Serif"/>
              </a:rPr>
              <a:t> </a:t>
            </a:r>
            <a:r>
              <a:rPr sz="1400" spc="-10" dirty="0">
                <a:latin typeface="Microsoft Sans Serif"/>
                <a:cs typeface="Microsoft Sans Serif"/>
              </a:rPr>
              <a:t>организацией;</a:t>
            </a:r>
            <a:endParaRPr sz="1400" dirty="0">
              <a:latin typeface="Microsoft Sans Serif"/>
              <a:cs typeface="Microsoft Sans Serif"/>
            </a:endParaRPr>
          </a:p>
          <a:p>
            <a:pPr marL="354965" indent="-342265">
              <a:lnSpc>
                <a:spcPct val="100000"/>
              </a:lnSpc>
              <a:buFont typeface="Arial MT"/>
              <a:buAutoNum type="arabicPeriod"/>
              <a:tabLst>
                <a:tab pos="354965" algn="l"/>
              </a:tabLst>
            </a:pPr>
            <a:r>
              <a:rPr sz="1400" spc="-20" dirty="0">
                <a:latin typeface="Microsoft Sans Serif"/>
                <a:cs typeface="Microsoft Sans Serif"/>
              </a:rPr>
              <a:t>Родители</a:t>
            </a:r>
            <a:r>
              <a:rPr sz="1400" spc="-35" dirty="0">
                <a:latin typeface="Microsoft Sans Serif"/>
                <a:cs typeface="Microsoft Sans Serif"/>
              </a:rPr>
              <a:t> </a:t>
            </a:r>
            <a:r>
              <a:rPr sz="1400" dirty="0">
                <a:latin typeface="Microsoft Sans Serif"/>
                <a:cs typeface="Microsoft Sans Serif"/>
              </a:rPr>
              <a:t>не</a:t>
            </a:r>
            <a:r>
              <a:rPr sz="1400" spc="-15" dirty="0">
                <a:latin typeface="Microsoft Sans Serif"/>
                <a:cs typeface="Microsoft Sans Serif"/>
              </a:rPr>
              <a:t> </a:t>
            </a:r>
            <a:r>
              <a:rPr sz="1400" spc="-20" dirty="0">
                <a:latin typeface="Microsoft Sans Serif"/>
                <a:cs typeface="Microsoft Sans Serif"/>
              </a:rPr>
              <a:t>позднее</a:t>
            </a:r>
            <a:r>
              <a:rPr sz="1400" spc="-40" dirty="0">
                <a:latin typeface="Microsoft Sans Serif"/>
                <a:cs typeface="Microsoft Sans Serif"/>
              </a:rPr>
              <a:t> </a:t>
            </a:r>
            <a:r>
              <a:rPr sz="1400" dirty="0">
                <a:latin typeface="Microsoft Sans Serif"/>
                <a:cs typeface="Microsoft Sans Serif"/>
              </a:rPr>
              <a:t>чем</a:t>
            </a:r>
            <a:r>
              <a:rPr sz="1400" spc="-20" dirty="0">
                <a:latin typeface="Microsoft Sans Serif"/>
                <a:cs typeface="Microsoft Sans Serif"/>
              </a:rPr>
              <a:t> через</a:t>
            </a:r>
            <a:r>
              <a:rPr sz="1400" spc="-30" dirty="0">
                <a:latin typeface="Microsoft Sans Serif"/>
                <a:cs typeface="Microsoft Sans Serif"/>
              </a:rPr>
              <a:t> </a:t>
            </a:r>
            <a:r>
              <a:rPr sz="1400" dirty="0">
                <a:latin typeface="Microsoft Sans Serif"/>
                <a:cs typeface="Microsoft Sans Serif"/>
              </a:rPr>
              <a:t>7</a:t>
            </a:r>
            <a:r>
              <a:rPr sz="1400" spc="-25" dirty="0">
                <a:latin typeface="Microsoft Sans Serif"/>
                <a:cs typeface="Microsoft Sans Serif"/>
              </a:rPr>
              <a:t> </a:t>
            </a:r>
            <a:r>
              <a:rPr sz="1400" dirty="0">
                <a:latin typeface="Microsoft Sans Serif"/>
                <a:cs typeface="Microsoft Sans Serif"/>
              </a:rPr>
              <a:t>рабочих</a:t>
            </a:r>
            <a:r>
              <a:rPr sz="1400" spc="-25" dirty="0">
                <a:latin typeface="Microsoft Sans Serif"/>
                <a:cs typeface="Microsoft Sans Serif"/>
              </a:rPr>
              <a:t> </a:t>
            </a:r>
            <a:r>
              <a:rPr sz="1400" dirty="0">
                <a:latin typeface="Microsoft Sans Serif"/>
                <a:cs typeface="Microsoft Sans Serif"/>
              </a:rPr>
              <a:t>дней</a:t>
            </a:r>
            <a:r>
              <a:rPr sz="1400" spc="-20" dirty="0">
                <a:latin typeface="Microsoft Sans Serif"/>
                <a:cs typeface="Microsoft Sans Serif"/>
              </a:rPr>
              <a:t> </a:t>
            </a:r>
            <a:r>
              <a:rPr sz="1400" dirty="0">
                <a:latin typeface="Microsoft Sans Serif"/>
                <a:cs typeface="Microsoft Sans Serif"/>
              </a:rPr>
              <a:t>после</a:t>
            </a:r>
            <a:r>
              <a:rPr sz="1400" spc="-30" dirty="0">
                <a:latin typeface="Microsoft Sans Serif"/>
                <a:cs typeface="Microsoft Sans Serif"/>
              </a:rPr>
              <a:t> </a:t>
            </a:r>
            <a:r>
              <a:rPr sz="1400" spc="-25" dirty="0">
                <a:latin typeface="Microsoft Sans Serif"/>
                <a:cs typeface="Microsoft Sans Serif"/>
              </a:rPr>
              <a:t>дня</a:t>
            </a:r>
            <a:endParaRPr sz="1400" dirty="0">
              <a:latin typeface="Microsoft Sans Serif"/>
              <a:cs typeface="Microsoft Sans Serif"/>
            </a:endParaRPr>
          </a:p>
          <a:p>
            <a:pPr marL="355600">
              <a:lnSpc>
                <a:spcPct val="100000"/>
              </a:lnSpc>
            </a:pPr>
            <a:r>
              <a:rPr sz="1400" spc="-10" dirty="0">
                <a:latin typeface="Microsoft Sans Serif"/>
                <a:cs typeface="Microsoft Sans Serif"/>
              </a:rPr>
              <a:t>получения</a:t>
            </a:r>
            <a:r>
              <a:rPr sz="1400" spc="-35" dirty="0">
                <a:latin typeface="Microsoft Sans Serif"/>
                <a:cs typeface="Microsoft Sans Serif"/>
              </a:rPr>
              <a:t> </a:t>
            </a:r>
            <a:r>
              <a:rPr sz="1400" dirty="0">
                <a:latin typeface="Microsoft Sans Serif"/>
                <a:cs typeface="Microsoft Sans Serif"/>
              </a:rPr>
              <a:t>направления</a:t>
            </a:r>
            <a:r>
              <a:rPr sz="1400" spc="-50" dirty="0">
                <a:latin typeface="Microsoft Sans Serif"/>
                <a:cs typeface="Microsoft Sans Serif"/>
              </a:rPr>
              <a:t> </a:t>
            </a:r>
            <a:r>
              <a:rPr sz="1400" dirty="0">
                <a:latin typeface="Microsoft Sans Serif"/>
                <a:cs typeface="Microsoft Sans Serif"/>
              </a:rPr>
              <a:t>лично</a:t>
            </a:r>
            <a:r>
              <a:rPr sz="1400" spc="-55" dirty="0">
                <a:latin typeface="Microsoft Sans Serif"/>
                <a:cs typeface="Microsoft Sans Serif"/>
              </a:rPr>
              <a:t> </a:t>
            </a:r>
            <a:r>
              <a:rPr sz="1400" dirty="0">
                <a:latin typeface="Microsoft Sans Serif"/>
                <a:cs typeface="Microsoft Sans Serif"/>
              </a:rPr>
              <a:t>обращаются</a:t>
            </a:r>
            <a:r>
              <a:rPr sz="1400" spc="-70" dirty="0">
                <a:latin typeface="Microsoft Sans Serif"/>
                <a:cs typeface="Microsoft Sans Serif"/>
              </a:rPr>
              <a:t> </a:t>
            </a:r>
            <a:r>
              <a:rPr sz="1400" spc="-50" dirty="0">
                <a:latin typeface="Microsoft Sans Serif"/>
                <a:cs typeface="Microsoft Sans Serif"/>
              </a:rPr>
              <a:t>в</a:t>
            </a:r>
            <a:endParaRPr sz="1400" dirty="0">
              <a:latin typeface="Microsoft Sans Serif"/>
              <a:cs typeface="Microsoft Sans Serif"/>
            </a:endParaRPr>
          </a:p>
          <a:p>
            <a:pPr marL="355600">
              <a:lnSpc>
                <a:spcPct val="100000"/>
              </a:lnSpc>
            </a:pPr>
            <a:r>
              <a:rPr sz="1400" dirty="0">
                <a:latin typeface="Microsoft Sans Serif"/>
                <a:cs typeface="Microsoft Sans Serif"/>
              </a:rPr>
              <a:t>тестирующую</a:t>
            </a:r>
            <a:r>
              <a:rPr sz="1400" spc="-30" dirty="0">
                <a:latin typeface="Microsoft Sans Serif"/>
                <a:cs typeface="Microsoft Sans Serif"/>
              </a:rPr>
              <a:t> </a:t>
            </a:r>
            <a:r>
              <a:rPr sz="1400" spc="-10" dirty="0">
                <a:latin typeface="Microsoft Sans Serif"/>
                <a:cs typeface="Microsoft Sans Serif"/>
              </a:rPr>
              <a:t>организацию</a:t>
            </a:r>
            <a:r>
              <a:rPr sz="1400" spc="-35" dirty="0">
                <a:latin typeface="Microsoft Sans Serif"/>
                <a:cs typeface="Microsoft Sans Serif"/>
              </a:rPr>
              <a:t> </a:t>
            </a:r>
            <a:r>
              <a:rPr sz="1400" dirty="0">
                <a:latin typeface="Microsoft Sans Serif"/>
                <a:cs typeface="Microsoft Sans Serif"/>
              </a:rPr>
              <a:t>для</a:t>
            </a:r>
            <a:r>
              <a:rPr sz="1400" spc="-20" dirty="0">
                <a:latin typeface="Microsoft Sans Serif"/>
                <a:cs typeface="Microsoft Sans Serif"/>
              </a:rPr>
              <a:t> </a:t>
            </a:r>
            <a:r>
              <a:rPr sz="1400" spc="-10" dirty="0">
                <a:latin typeface="Microsoft Sans Serif"/>
                <a:cs typeface="Microsoft Sans Serif"/>
              </a:rPr>
              <a:t>записи</a:t>
            </a:r>
            <a:r>
              <a:rPr sz="1400" spc="-20" dirty="0">
                <a:latin typeface="Microsoft Sans Serif"/>
                <a:cs typeface="Microsoft Sans Serif"/>
              </a:rPr>
              <a:t> </a:t>
            </a:r>
            <a:r>
              <a:rPr sz="1400" dirty="0">
                <a:latin typeface="Microsoft Sans Serif"/>
                <a:cs typeface="Microsoft Sans Serif"/>
              </a:rPr>
              <a:t>на</a:t>
            </a:r>
            <a:r>
              <a:rPr sz="1400" spc="-15" dirty="0">
                <a:latin typeface="Microsoft Sans Serif"/>
                <a:cs typeface="Microsoft Sans Serif"/>
              </a:rPr>
              <a:t> </a:t>
            </a:r>
            <a:r>
              <a:rPr sz="1400" spc="-10" dirty="0">
                <a:latin typeface="Microsoft Sans Serif"/>
                <a:cs typeface="Microsoft Sans Serif"/>
              </a:rPr>
              <a:t>тестирование;</a:t>
            </a:r>
            <a:endParaRPr sz="1400" dirty="0">
              <a:latin typeface="Microsoft Sans Serif"/>
              <a:cs typeface="Microsoft Sans Serif"/>
            </a:endParaRPr>
          </a:p>
          <a:p>
            <a:pPr marL="355600" marR="86360" indent="-342900">
              <a:lnSpc>
                <a:spcPct val="100000"/>
              </a:lnSpc>
              <a:buFont typeface="Arial MT"/>
              <a:buAutoNum type="arabicPeriod" startAt="3"/>
              <a:tabLst>
                <a:tab pos="355600" algn="l"/>
              </a:tabLst>
            </a:pPr>
            <a:r>
              <a:rPr sz="1400" spc="-10" dirty="0">
                <a:latin typeface="Microsoft Sans Serif"/>
                <a:cs typeface="Microsoft Sans Serif"/>
              </a:rPr>
              <a:t>Исполнительный</a:t>
            </a:r>
            <a:r>
              <a:rPr sz="1400" spc="-30" dirty="0">
                <a:latin typeface="Microsoft Sans Serif"/>
                <a:cs typeface="Microsoft Sans Serif"/>
              </a:rPr>
              <a:t> </a:t>
            </a:r>
            <a:r>
              <a:rPr sz="1400" dirty="0">
                <a:latin typeface="Microsoft Sans Serif"/>
                <a:cs typeface="Microsoft Sans Serif"/>
              </a:rPr>
              <a:t>орган</a:t>
            </a:r>
            <a:r>
              <a:rPr sz="1400" spc="-30" dirty="0">
                <a:latin typeface="Microsoft Sans Serif"/>
                <a:cs typeface="Microsoft Sans Serif"/>
              </a:rPr>
              <a:t> </a:t>
            </a:r>
            <a:r>
              <a:rPr sz="1400" dirty="0">
                <a:latin typeface="Microsoft Sans Serif"/>
                <a:cs typeface="Microsoft Sans Serif"/>
              </a:rPr>
              <a:t>в</a:t>
            </a:r>
            <a:r>
              <a:rPr sz="1400" spc="-10" dirty="0">
                <a:latin typeface="Microsoft Sans Serif"/>
                <a:cs typeface="Microsoft Sans Serif"/>
              </a:rPr>
              <a:t> </a:t>
            </a:r>
            <a:r>
              <a:rPr sz="1400" dirty="0">
                <a:latin typeface="Microsoft Sans Serif"/>
                <a:cs typeface="Microsoft Sans Serif"/>
              </a:rPr>
              <a:t>сфере</a:t>
            </a:r>
            <a:r>
              <a:rPr sz="1400" spc="-35" dirty="0">
                <a:latin typeface="Microsoft Sans Serif"/>
                <a:cs typeface="Microsoft Sans Serif"/>
              </a:rPr>
              <a:t> </a:t>
            </a:r>
            <a:r>
              <a:rPr sz="1400" spc="-10" dirty="0">
                <a:latin typeface="Microsoft Sans Serif"/>
                <a:cs typeface="Microsoft Sans Serif"/>
              </a:rPr>
              <a:t>образования</a:t>
            </a:r>
            <a:r>
              <a:rPr sz="1400" spc="-25" dirty="0">
                <a:latin typeface="Microsoft Sans Serif"/>
                <a:cs typeface="Microsoft Sans Serif"/>
              </a:rPr>
              <a:t> </a:t>
            </a:r>
            <a:r>
              <a:rPr sz="1400" spc="-10" dirty="0">
                <a:latin typeface="Microsoft Sans Serif"/>
                <a:cs typeface="Microsoft Sans Serif"/>
              </a:rPr>
              <a:t>утверждает </a:t>
            </a:r>
            <a:r>
              <a:rPr sz="1400" dirty="0">
                <a:latin typeface="Microsoft Sans Serif"/>
                <a:cs typeface="Microsoft Sans Serif"/>
              </a:rPr>
              <a:t>расписание</a:t>
            </a:r>
            <a:r>
              <a:rPr sz="1400" spc="-75" dirty="0">
                <a:latin typeface="Microsoft Sans Serif"/>
                <a:cs typeface="Microsoft Sans Serif"/>
              </a:rPr>
              <a:t> </a:t>
            </a:r>
            <a:r>
              <a:rPr sz="1400" dirty="0">
                <a:latin typeface="Microsoft Sans Serif"/>
                <a:cs typeface="Microsoft Sans Serif"/>
              </a:rPr>
              <a:t>проведения</a:t>
            </a:r>
            <a:r>
              <a:rPr sz="1400" spc="-65" dirty="0">
                <a:latin typeface="Microsoft Sans Serif"/>
                <a:cs typeface="Microsoft Sans Serif"/>
              </a:rPr>
              <a:t> </a:t>
            </a:r>
            <a:r>
              <a:rPr sz="1400" spc="-10" dirty="0">
                <a:latin typeface="Microsoft Sans Serif"/>
                <a:cs typeface="Microsoft Sans Serif"/>
              </a:rPr>
              <a:t>тестирования;</a:t>
            </a:r>
            <a:endParaRPr sz="1400" dirty="0">
              <a:latin typeface="Microsoft Sans Serif"/>
              <a:cs typeface="Microsoft Sans Serif"/>
            </a:endParaRPr>
          </a:p>
          <a:p>
            <a:pPr marL="354965" indent="-342265">
              <a:lnSpc>
                <a:spcPct val="100000"/>
              </a:lnSpc>
              <a:buFont typeface="Arial MT"/>
              <a:buAutoNum type="arabicPeriod" startAt="3"/>
              <a:tabLst>
                <a:tab pos="354965" algn="l"/>
              </a:tabLst>
            </a:pPr>
            <a:r>
              <a:rPr sz="1400" dirty="0">
                <a:latin typeface="Microsoft Sans Serif"/>
                <a:cs typeface="Microsoft Sans Serif"/>
              </a:rPr>
              <a:t>Информация</a:t>
            </a:r>
            <a:r>
              <a:rPr sz="1400" spc="-55" dirty="0">
                <a:latin typeface="Microsoft Sans Serif"/>
                <a:cs typeface="Microsoft Sans Serif"/>
              </a:rPr>
              <a:t> </a:t>
            </a:r>
            <a:r>
              <a:rPr sz="1400" dirty="0">
                <a:latin typeface="Microsoft Sans Serif"/>
                <a:cs typeface="Microsoft Sans Serif"/>
              </a:rPr>
              <a:t>о</a:t>
            </a:r>
            <a:r>
              <a:rPr sz="1400" spc="-45" dirty="0">
                <a:latin typeface="Microsoft Sans Serif"/>
                <a:cs typeface="Microsoft Sans Serif"/>
              </a:rPr>
              <a:t> </a:t>
            </a:r>
            <a:r>
              <a:rPr sz="1400" dirty="0">
                <a:latin typeface="Microsoft Sans Serif"/>
                <a:cs typeface="Microsoft Sans Serif"/>
              </a:rPr>
              <a:t>датах</a:t>
            </a:r>
            <a:r>
              <a:rPr sz="1400" spc="-65" dirty="0">
                <a:latin typeface="Microsoft Sans Serif"/>
                <a:cs typeface="Microsoft Sans Serif"/>
              </a:rPr>
              <a:t> </a:t>
            </a:r>
            <a:r>
              <a:rPr sz="1400" dirty="0">
                <a:latin typeface="Microsoft Sans Serif"/>
                <a:cs typeface="Microsoft Sans Serif"/>
              </a:rPr>
              <a:t>проведения</a:t>
            </a:r>
            <a:r>
              <a:rPr sz="1400" spc="-50" dirty="0">
                <a:latin typeface="Microsoft Sans Serif"/>
                <a:cs typeface="Microsoft Sans Serif"/>
              </a:rPr>
              <a:t> </a:t>
            </a:r>
            <a:r>
              <a:rPr sz="1400" spc="-10" dirty="0">
                <a:latin typeface="Microsoft Sans Serif"/>
                <a:cs typeface="Microsoft Sans Serif"/>
              </a:rPr>
              <a:t>тестирования,</a:t>
            </a:r>
            <a:endParaRPr sz="1400" dirty="0">
              <a:latin typeface="Microsoft Sans Serif"/>
              <a:cs typeface="Microsoft Sans Serif"/>
            </a:endParaRPr>
          </a:p>
          <a:p>
            <a:pPr marL="355600" marR="511175">
              <a:lnSpc>
                <a:spcPct val="100000"/>
              </a:lnSpc>
            </a:pPr>
            <a:r>
              <a:rPr sz="1400" dirty="0">
                <a:latin typeface="Microsoft Sans Serif"/>
                <a:cs typeface="Microsoft Sans Serif"/>
              </a:rPr>
              <a:t>демоверсии</a:t>
            </a:r>
            <a:r>
              <a:rPr sz="1400" spc="-30" dirty="0">
                <a:latin typeface="Microsoft Sans Serif"/>
                <a:cs typeface="Microsoft Sans Serif"/>
              </a:rPr>
              <a:t> </a:t>
            </a:r>
            <a:r>
              <a:rPr sz="1400" spc="-10" dirty="0">
                <a:latin typeface="Microsoft Sans Serif"/>
                <a:cs typeface="Microsoft Sans Serif"/>
              </a:rPr>
              <a:t>диагностических</a:t>
            </a:r>
            <a:r>
              <a:rPr sz="1400" spc="-45" dirty="0">
                <a:latin typeface="Microsoft Sans Serif"/>
                <a:cs typeface="Microsoft Sans Serif"/>
              </a:rPr>
              <a:t> </a:t>
            </a:r>
            <a:r>
              <a:rPr sz="1400" spc="-10" dirty="0">
                <a:latin typeface="Microsoft Sans Serif"/>
                <a:cs typeface="Microsoft Sans Serif"/>
              </a:rPr>
              <a:t>материалов,</a:t>
            </a:r>
            <a:r>
              <a:rPr sz="1400" spc="-35" dirty="0">
                <a:latin typeface="Microsoft Sans Serif"/>
                <a:cs typeface="Microsoft Sans Serif"/>
              </a:rPr>
              <a:t> </a:t>
            </a:r>
            <a:r>
              <a:rPr sz="1400" spc="-10" dirty="0">
                <a:latin typeface="Microsoft Sans Serif"/>
                <a:cs typeface="Microsoft Sans Serif"/>
              </a:rPr>
              <a:t>критерии </a:t>
            </a:r>
            <a:r>
              <a:rPr sz="1400" dirty="0">
                <a:latin typeface="Microsoft Sans Serif"/>
                <a:cs typeface="Microsoft Sans Serif"/>
              </a:rPr>
              <a:t>оценивания</a:t>
            </a:r>
            <a:r>
              <a:rPr sz="1400" spc="-20" dirty="0">
                <a:latin typeface="Microsoft Sans Serif"/>
                <a:cs typeface="Microsoft Sans Serif"/>
              </a:rPr>
              <a:t> размещаются</a:t>
            </a:r>
            <a:r>
              <a:rPr sz="1400" spc="-35" dirty="0">
                <a:latin typeface="Microsoft Sans Serif"/>
                <a:cs typeface="Microsoft Sans Serif"/>
              </a:rPr>
              <a:t> </a:t>
            </a:r>
            <a:r>
              <a:rPr sz="1400" dirty="0">
                <a:latin typeface="Microsoft Sans Serif"/>
                <a:cs typeface="Microsoft Sans Serif"/>
              </a:rPr>
              <a:t>на</a:t>
            </a:r>
            <a:r>
              <a:rPr sz="1400" spc="-20" dirty="0">
                <a:latin typeface="Microsoft Sans Serif"/>
                <a:cs typeface="Microsoft Sans Serif"/>
              </a:rPr>
              <a:t> </a:t>
            </a:r>
            <a:r>
              <a:rPr sz="1400" dirty="0">
                <a:latin typeface="Microsoft Sans Serif"/>
                <a:cs typeface="Microsoft Sans Serif"/>
              </a:rPr>
              <a:t>официальных</a:t>
            </a:r>
            <a:r>
              <a:rPr sz="1400" spc="-20" dirty="0">
                <a:latin typeface="Microsoft Sans Serif"/>
                <a:cs typeface="Microsoft Sans Serif"/>
              </a:rPr>
              <a:t> </a:t>
            </a:r>
            <a:r>
              <a:rPr sz="1400" spc="-10" dirty="0">
                <a:latin typeface="Microsoft Sans Serif"/>
                <a:cs typeface="Microsoft Sans Serif"/>
              </a:rPr>
              <a:t>сайтах </a:t>
            </a:r>
            <a:r>
              <a:rPr sz="1400" dirty="0">
                <a:latin typeface="Microsoft Sans Serif"/>
                <a:cs typeface="Microsoft Sans Serif"/>
              </a:rPr>
              <a:t>тестирующих</a:t>
            </a:r>
            <a:r>
              <a:rPr sz="1400" spc="-75" dirty="0">
                <a:latin typeface="Microsoft Sans Serif"/>
                <a:cs typeface="Microsoft Sans Serif"/>
              </a:rPr>
              <a:t> </a:t>
            </a:r>
            <a:r>
              <a:rPr sz="1400" spc="-10" dirty="0">
                <a:latin typeface="Microsoft Sans Serif"/>
                <a:cs typeface="Microsoft Sans Serif"/>
              </a:rPr>
              <a:t>организаций;</a:t>
            </a:r>
            <a:endParaRPr sz="1400" dirty="0">
              <a:latin typeface="Microsoft Sans Serif"/>
              <a:cs typeface="Microsoft Sans Serif"/>
            </a:endParaRPr>
          </a:p>
          <a:p>
            <a:pPr marL="355600" marR="176530" indent="-342900">
              <a:lnSpc>
                <a:spcPct val="100000"/>
              </a:lnSpc>
              <a:buFont typeface="Arial MT"/>
              <a:buAutoNum type="arabicPeriod" startAt="5"/>
              <a:tabLst>
                <a:tab pos="355600" algn="l"/>
              </a:tabLst>
            </a:pPr>
            <a:r>
              <a:rPr sz="1400" dirty="0">
                <a:latin typeface="Microsoft Sans Serif"/>
                <a:cs typeface="Microsoft Sans Serif"/>
              </a:rPr>
              <a:t>В</a:t>
            </a:r>
            <a:r>
              <a:rPr sz="1400" spc="-20" dirty="0">
                <a:latin typeface="Microsoft Sans Serif"/>
                <a:cs typeface="Microsoft Sans Serif"/>
              </a:rPr>
              <a:t> </a:t>
            </a:r>
            <a:r>
              <a:rPr sz="1400" dirty="0">
                <a:latin typeface="Microsoft Sans Serif"/>
                <a:cs typeface="Microsoft Sans Serif"/>
              </a:rPr>
              <a:t>тестирующих</a:t>
            </a:r>
            <a:r>
              <a:rPr sz="1400" spc="-40" dirty="0">
                <a:latin typeface="Microsoft Sans Serif"/>
                <a:cs typeface="Microsoft Sans Serif"/>
              </a:rPr>
              <a:t> </a:t>
            </a:r>
            <a:r>
              <a:rPr sz="1400" spc="-10" dirty="0">
                <a:latin typeface="Microsoft Sans Serif"/>
                <a:cs typeface="Microsoft Sans Serif"/>
              </a:rPr>
              <a:t>организациях</a:t>
            </a:r>
            <a:r>
              <a:rPr sz="1400" spc="-35" dirty="0">
                <a:latin typeface="Microsoft Sans Serif"/>
                <a:cs typeface="Microsoft Sans Serif"/>
              </a:rPr>
              <a:t> </a:t>
            </a:r>
            <a:r>
              <a:rPr sz="1400" spc="-20" dirty="0">
                <a:latin typeface="Microsoft Sans Serif"/>
                <a:cs typeface="Microsoft Sans Serif"/>
              </a:rPr>
              <a:t>организуется</a:t>
            </a:r>
            <a:r>
              <a:rPr sz="1400" spc="-50" dirty="0">
                <a:latin typeface="Microsoft Sans Serif"/>
                <a:cs typeface="Microsoft Sans Serif"/>
              </a:rPr>
              <a:t> </a:t>
            </a:r>
            <a:r>
              <a:rPr sz="1400" spc="-10" dirty="0">
                <a:latin typeface="Microsoft Sans Serif"/>
                <a:cs typeface="Microsoft Sans Serif"/>
              </a:rPr>
              <a:t>пункт прохождения</a:t>
            </a:r>
            <a:r>
              <a:rPr sz="1400" spc="-20" dirty="0">
                <a:latin typeface="Microsoft Sans Serif"/>
                <a:cs typeface="Microsoft Sans Serif"/>
              </a:rPr>
              <a:t> </a:t>
            </a:r>
            <a:r>
              <a:rPr sz="1400" dirty="0">
                <a:latin typeface="Microsoft Sans Serif"/>
                <a:cs typeface="Microsoft Sans Serif"/>
              </a:rPr>
              <a:t>тестирования</a:t>
            </a:r>
            <a:r>
              <a:rPr sz="1400" spc="-30" dirty="0">
                <a:latin typeface="Microsoft Sans Serif"/>
                <a:cs typeface="Microsoft Sans Serif"/>
              </a:rPr>
              <a:t> </a:t>
            </a:r>
            <a:r>
              <a:rPr sz="1400" dirty="0">
                <a:latin typeface="Microsoft Sans Serif"/>
                <a:cs typeface="Microsoft Sans Serif"/>
              </a:rPr>
              <a:t>(далее</a:t>
            </a:r>
            <a:r>
              <a:rPr sz="1400" spc="-35" dirty="0">
                <a:latin typeface="Microsoft Sans Serif"/>
                <a:cs typeface="Microsoft Sans Serif"/>
              </a:rPr>
              <a:t> </a:t>
            </a:r>
            <a:r>
              <a:rPr sz="1400" dirty="0">
                <a:latin typeface="Arial MT"/>
                <a:cs typeface="Arial MT"/>
              </a:rPr>
              <a:t>-</a:t>
            </a:r>
            <a:r>
              <a:rPr sz="1400" spc="-30" dirty="0">
                <a:latin typeface="Arial MT"/>
                <a:cs typeface="Arial MT"/>
              </a:rPr>
              <a:t> </a:t>
            </a:r>
            <a:r>
              <a:rPr sz="1400" dirty="0">
                <a:latin typeface="Microsoft Sans Serif"/>
                <a:cs typeface="Microsoft Sans Serif"/>
              </a:rPr>
              <a:t>ППТ).</a:t>
            </a:r>
            <a:r>
              <a:rPr sz="1400" spc="-25" dirty="0">
                <a:latin typeface="Microsoft Sans Serif"/>
                <a:cs typeface="Microsoft Sans Serif"/>
              </a:rPr>
              <a:t> </a:t>
            </a:r>
            <a:r>
              <a:rPr sz="1400" dirty="0">
                <a:latin typeface="Microsoft Sans Serif"/>
                <a:cs typeface="Microsoft Sans Serif"/>
              </a:rPr>
              <a:t>В</a:t>
            </a:r>
            <a:r>
              <a:rPr sz="1400" spc="-5" dirty="0">
                <a:latin typeface="Microsoft Sans Serif"/>
                <a:cs typeface="Microsoft Sans Serif"/>
              </a:rPr>
              <a:t> </a:t>
            </a:r>
            <a:r>
              <a:rPr sz="1400" dirty="0">
                <a:latin typeface="Microsoft Sans Serif"/>
                <a:cs typeface="Microsoft Sans Serif"/>
              </a:rPr>
              <a:t>ППТ</a:t>
            </a:r>
            <a:r>
              <a:rPr sz="1400" spc="-15" dirty="0">
                <a:latin typeface="Microsoft Sans Serif"/>
                <a:cs typeface="Microsoft Sans Serif"/>
              </a:rPr>
              <a:t> </a:t>
            </a:r>
            <a:r>
              <a:rPr sz="1400" spc="-10" dirty="0">
                <a:latin typeface="Microsoft Sans Serif"/>
                <a:cs typeface="Microsoft Sans Serif"/>
              </a:rPr>
              <a:t>может </a:t>
            </a:r>
            <a:r>
              <a:rPr sz="1400" dirty="0">
                <a:latin typeface="Microsoft Sans Serif"/>
                <a:cs typeface="Microsoft Sans Serif"/>
              </a:rPr>
              <a:t>быть</a:t>
            </a:r>
            <a:r>
              <a:rPr sz="1400" spc="-25" dirty="0">
                <a:latin typeface="Microsoft Sans Serif"/>
                <a:cs typeface="Microsoft Sans Serif"/>
              </a:rPr>
              <a:t> </a:t>
            </a:r>
            <a:r>
              <a:rPr sz="1400" spc="-10" dirty="0">
                <a:latin typeface="Microsoft Sans Serif"/>
                <a:cs typeface="Microsoft Sans Serif"/>
              </a:rPr>
              <a:t>использовано</a:t>
            </a:r>
            <a:r>
              <a:rPr sz="1400" spc="-50" dirty="0">
                <a:latin typeface="Microsoft Sans Serif"/>
                <a:cs typeface="Microsoft Sans Serif"/>
              </a:rPr>
              <a:t> </a:t>
            </a:r>
            <a:r>
              <a:rPr sz="1400" spc="-10" dirty="0">
                <a:latin typeface="Microsoft Sans Serif"/>
                <a:cs typeface="Microsoft Sans Serif"/>
              </a:rPr>
              <a:t>оборудование,</a:t>
            </a:r>
            <a:r>
              <a:rPr sz="1400" spc="-35" dirty="0">
                <a:latin typeface="Microsoft Sans Serif"/>
                <a:cs typeface="Microsoft Sans Serif"/>
              </a:rPr>
              <a:t> </a:t>
            </a:r>
            <a:r>
              <a:rPr sz="1400" spc="-10" dirty="0">
                <a:latin typeface="Microsoft Sans Serif"/>
                <a:cs typeface="Microsoft Sans Serif"/>
              </a:rPr>
              <a:t>применяемое </a:t>
            </a:r>
            <a:r>
              <a:rPr sz="1400" spc="-50" dirty="0">
                <a:latin typeface="Microsoft Sans Serif"/>
                <a:cs typeface="Microsoft Sans Serif"/>
              </a:rPr>
              <a:t>в </a:t>
            </a:r>
            <a:r>
              <a:rPr sz="1400" spc="-10" dirty="0">
                <a:latin typeface="Microsoft Sans Serif"/>
                <a:cs typeface="Microsoft Sans Serif"/>
              </a:rPr>
              <a:t>пунктах</a:t>
            </a:r>
            <a:r>
              <a:rPr sz="1400" spc="-40" dirty="0">
                <a:latin typeface="Microsoft Sans Serif"/>
                <a:cs typeface="Microsoft Sans Serif"/>
              </a:rPr>
              <a:t> </a:t>
            </a:r>
            <a:r>
              <a:rPr sz="1400" dirty="0">
                <a:latin typeface="Microsoft Sans Serif"/>
                <a:cs typeface="Microsoft Sans Serif"/>
              </a:rPr>
              <a:t>проведения</a:t>
            </a:r>
            <a:r>
              <a:rPr sz="1400" spc="-50" dirty="0">
                <a:latin typeface="Microsoft Sans Serif"/>
                <a:cs typeface="Microsoft Sans Serif"/>
              </a:rPr>
              <a:t> </a:t>
            </a:r>
            <a:r>
              <a:rPr sz="1400" spc="-20" dirty="0">
                <a:latin typeface="Microsoft Sans Serif"/>
                <a:cs typeface="Microsoft Sans Serif"/>
              </a:rPr>
              <a:t>экзаменов</a:t>
            </a:r>
            <a:r>
              <a:rPr sz="1400" spc="-65" dirty="0">
                <a:latin typeface="Microsoft Sans Serif"/>
                <a:cs typeface="Microsoft Sans Serif"/>
              </a:rPr>
              <a:t> </a:t>
            </a:r>
            <a:r>
              <a:rPr sz="1400" dirty="0">
                <a:latin typeface="Microsoft Sans Serif"/>
                <a:cs typeface="Microsoft Sans Serif"/>
              </a:rPr>
              <a:t>при</a:t>
            </a:r>
            <a:r>
              <a:rPr sz="1400" spc="-40" dirty="0">
                <a:latin typeface="Microsoft Sans Serif"/>
                <a:cs typeface="Microsoft Sans Serif"/>
              </a:rPr>
              <a:t> </a:t>
            </a:r>
            <a:r>
              <a:rPr sz="1400" dirty="0">
                <a:latin typeface="Microsoft Sans Serif"/>
                <a:cs typeface="Microsoft Sans Serif"/>
              </a:rPr>
              <a:t>проведении</a:t>
            </a:r>
            <a:r>
              <a:rPr sz="1400" spc="-45" dirty="0">
                <a:latin typeface="Microsoft Sans Serif"/>
                <a:cs typeface="Microsoft Sans Serif"/>
              </a:rPr>
              <a:t> </a:t>
            </a:r>
            <a:r>
              <a:rPr sz="1400" spc="-20" dirty="0">
                <a:latin typeface="Microsoft Sans Serif"/>
                <a:cs typeface="Microsoft Sans Serif"/>
              </a:rPr>
              <a:t>ГИА.</a:t>
            </a:r>
            <a:endParaRPr sz="1400" dirty="0">
              <a:latin typeface="Microsoft Sans Serif"/>
              <a:cs typeface="Microsoft Sans Serif"/>
            </a:endParaRPr>
          </a:p>
          <a:p>
            <a:pPr marL="354965" indent="-342265">
              <a:lnSpc>
                <a:spcPct val="100000"/>
              </a:lnSpc>
              <a:buFont typeface="Arial MT"/>
              <a:buAutoNum type="arabicPeriod" startAt="5"/>
              <a:tabLst>
                <a:tab pos="354965" algn="l"/>
              </a:tabLst>
            </a:pPr>
            <a:r>
              <a:rPr sz="1400" spc="-10" dirty="0">
                <a:latin typeface="Microsoft Sans Serif"/>
                <a:cs typeface="Microsoft Sans Serif"/>
              </a:rPr>
              <a:t>Тестирование</a:t>
            </a:r>
            <a:r>
              <a:rPr sz="1400" spc="-35" dirty="0">
                <a:latin typeface="Microsoft Sans Serif"/>
                <a:cs typeface="Microsoft Sans Serif"/>
              </a:rPr>
              <a:t> </a:t>
            </a:r>
            <a:r>
              <a:rPr sz="1400" spc="-10" dirty="0">
                <a:latin typeface="Microsoft Sans Serif"/>
                <a:cs typeface="Microsoft Sans Serif"/>
              </a:rPr>
              <a:t>проводится</a:t>
            </a:r>
            <a:r>
              <a:rPr sz="1400" spc="-20" dirty="0">
                <a:latin typeface="Microsoft Sans Serif"/>
                <a:cs typeface="Microsoft Sans Serif"/>
              </a:rPr>
              <a:t> </a:t>
            </a:r>
            <a:r>
              <a:rPr sz="1400" dirty="0">
                <a:latin typeface="Microsoft Sans Serif"/>
                <a:cs typeface="Microsoft Sans Serif"/>
              </a:rPr>
              <a:t>по </a:t>
            </a:r>
            <a:r>
              <a:rPr sz="1400" spc="-20" dirty="0">
                <a:latin typeface="Microsoft Sans Serif"/>
                <a:cs typeface="Microsoft Sans Serif"/>
              </a:rPr>
              <a:t>годам</a:t>
            </a:r>
            <a:r>
              <a:rPr sz="1400" spc="-10" dirty="0">
                <a:latin typeface="Microsoft Sans Serif"/>
                <a:cs typeface="Microsoft Sans Serif"/>
              </a:rPr>
              <a:t> обучения.</a:t>
            </a:r>
            <a:r>
              <a:rPr sz="1400" spc="-5" dirty="0">
                <a:latin typeface="Microsoft Sans Serif"/>
                <a:cs typeface="Microsoft Sans Serif"/>
              </a:rPr>
              <a:t> </a:t>
            </a:r>
            <a:r>
              <a:rPr sz="1400" spc="-10" dirty="0">
                <a:latin typeface="Microsoft Sans Serif"/>
                <a:cs typeface="Microsoft Sans Serif"/>
              </a:rPr>
              <a:t>Уровни</a:t>
            </a:r>
            <a:endParaRPr sz="1400" dirty="0">
              <a:latin typeface="Microsoft Sans Serif"/>
              <a:cs typeface="Microsoft Sans Serif"/>
            </a:endParaRPr>
          </a:p>
          <a:p>
            <a:pPr marL="355600">
              <a:lnSpc>
                <a:spcPct val="100000"/>
              </a:lnSpc>
              <a:spcBef>
                <a:spcPts val="5"/>
              </a:spcBef>
            </a:pPr>
            <a:r>
              <a:rPr sz="1400" dirty="0">
                <a:latin typeface="Microsoft Sans Serif"/>
                <a:cs typeface="Microsoft Sans Serif"/>
              </a:rPr>
              <a:t>знания</a:t>
            </a:r>
            <a:r>
              <a:rPr sz="1400" spc="-60" dirty="0">
                <a:latin typeface="Microsoft Sans Serif"/>
                <a:cs typeface="Microsoft Sans Serif"/>
              </a:rPr>
              <a:t> </a:t>
            </a:r>
            <a:r>
              <a:rPr sz="1400" spc="-20" dirty="0">
                <a:latin typeface="Microsoft Sans Serif"/>
                <a:cs typeface="Microsoft Sans Serif"/>
              </a:rPr>
              <a:t>русского</a:t>
            </a:r>
            <a:r>
              <a:rPr sz="1400" spc="-50" dirty="0">
                <a:latin typeface="Microsoft Sans Serif"/>
                <a:cs typeface="Microsoft Sans Serif"/>
              </a:rPr>
              <a:t> </a:t>
            </a:r>
            <a:r>
              <a:rPr sz="1400" dirty="0">
                <a:latin typeface="Microsoft Sans Serif"/>
                <a:cs typeface="Microsoft Sans Serif"/>
              </a:rPr>
              <a:t>языка:</a:t>
            </a:r>
            <a:r>
              <a:rPr sz="1400" spc="295" dirty="0">
                <a:latin typeface="Microsoft Sans Serif"/>
                <a:cs typeface="Microsoft Sans Serif"/>
              </a:rPr>
              <a:t> </a:t>
            </a:r>
            <a:r>
              <a:rPr sz="1400" spc="-10" dirty="0">
                <a:latin typeface="Microsoft Sans Serif"/>
                <a:cs typeface="Microsoft Sans Serif"/>
              </a:rPr>
              <a:t>достаточный</a:t>
            </a:r>
            <a:r>
              <a:rPr sz="1400" spc="-70" dirty="0">
                <a:latin typeface="Microsoft Sans Serif"/>
                <a:cs typeface="Microsoft Sans Serif"/>
              </a:rPr>
              <a:t> </a:t>
            </a:r>
            <a:r>
              <a:rPr sz="1400" dirty="0">
                <a:latin typeface="Microsoft Sans Serif"/>
                <a:cs typeface="Microsoft Sans Serif"/>
              </a:rPr>
              <a:t>и</a:t>
            </a:r>
            <a:r>
              <a:rPr sz="1400" spc="-40" dirty="0">
                <a:latin typeface="Microsoft Sans Serif"/>
                <a:cs typeface="Microsoft Sans Serif"/>
              </a:rPr>
              <a:t> </a:t>
            </a:r>
            <a:r>
              <a:rPr sz="1400" spc="-10" dirty="0">
                <a:latin typeface="Microsoft Sans Serif"/>
                <a:cs typeface="Microsoft Sans Serif"/>
              </a:rPr>
              <a:t>недостаточный</a:t>
            </a:r>
            <a:r>
              <a:rPr sz="1400" spc="-10" dirty="0">
                <a:latin typeface="Arial MT"/>
                <a:cs typeface="Arial MT"/>
              </a:rPr>
              <a:t>;</a:t>
            </a:r>
            <a:endParaRPr sz="1400" dirty="0">
              <a:latin typeface="Arial MT"/>
              <a:cs typeface="Arial M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362827" y="1749044"/>
            <a:ext cx="5495925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dirty="0">
                <a:latin typeface="Arial MT"/>
                <a:cs typeface="Arial MT"/>
              </a:rPr>
              <a:t>7.</a:t>
            </a:r>
            <a:r>
              <a:rPr sz="1400" spc="200" dirty="0">
                <a:latin typeface="Arial MT"/>
                <a:cs typeface="Arial MT"/>
              </a:rPr>
              <a:t> </a:t>
            </a:r>
            <a:r>
              <a:rPr sz="1400" dirty="0">
                <a:latin typeface="Microsoft Sans Serif"/>
                <a:cs typeface="Microsoft Sans Serif"/>
              </a:rPr>
              <a:t>Тестирование</a:t>
            </a:r>
            <a:r>
              <a:rPr sz="1400" spc="215" dirty="0">
                <a:latin typeface="Microsoft Sans Serif"/>
                <a:cs typeface="Microsoft Sans Serif"/>
              </a:rPr>
              <a:t> </a:t>
            </a:r>
            <a:r>
              <a:rPr sz="1400" dirty="0">
                <a:latin typeface="Microsoft Sans Serif"/>
                <a:cs typeface="Microsoft Sans Serif"/>
              </a:rPr>
              <a:t>проводится</a:t>
            </a:r>
            <a:r>
              <a:rPr sz="1400" spc="235" dirty="0">
                <a:latin typeface="Microsoft Sans Serif"/>
                <a:cs typeface="Microsoft Sans Serif"/>
              </a:rPr>
              <a:t> </a:t>
            </a:r>
            <a:r>
              <a:rPr sz="1400" dirty="0">
                <a:latin typeface="Microsoft Sans Serif"/>
                <a:cs typeface="Microsoft Sans Serif"/>
              </a:rPr>
              <a:t>в</a:t>
            </a:r>
            <a:r>
              <a:rPr sz="1400" spc="229" dirty="0">
                <a:latin typeface="Microsoft Sans Serif"/>
                <a:cs typeface="Microsoft Sans Serif"/>
              </a:rPr>
              <a:t> </a:t>
            </a:r>
            <a:r>
              <a:rPr sz="1400" dirty="0">
                <a:latin typeface="Microsoft Sans Serif"/>
                <a:cs typeface="Microsoft Sans Serif"/>
              </a:rPr>
              <a:t>устной</a:t>
            </a:r>
            <a:r>
              <a:rPr sz="1400" spc="229" dirty="0">
                <a:latin typeface="Microsoft Sans Serif"/>
                <a:cs typeface="Microsoft Sans Serif"/>
              </a:rPr>
              <a:t> </a:t>
            </a:r>
            <a:r>
              <a:rPr sz="1400" dirty="0">
                <a:latin typeface="Microsoft Sans Serif"/>
                <a:cs typeface="Microsoft Sans Serif"/>
              </a:rPr>
              <a:t>и</a:t>
            </a:r>
            <a:r>
              <a:rPr sz="1400" spc="225" dirty="0">
                <a:latin typeface="Microsoft Sans Serif"/>
                <a:cs typeface="Microsoft Sans Serif"/>
              </a:rPr>
              <a:t> </a:t>
            </a:r>
            <a:r>
              <a:rPr sz="1400" dirty="0">
                <a:latin typeface="Microsoft Sans Serif"/>
                <a:cs typeface="Microsoft Sans Serif"/>
              </a:rPr>
              <a:t>письменной</a:t>
            </a:r>
            <a:r>
              <a:rPr sz="1400" spc="235" dirty="0">
                <a:latin typeface="Microsoft Sans Serif"/>
                <a:cs typeface="Microsoft Sans Serif"/>
              </a:rPr>
              <a:t> </a:t>
            </a:r>
            <a:r>
              <a:rPr sz="1400" dirty="0">
                <a:latin typeface="Microsoft Sans Serif"/>
                <a:cs typeface="Microsoft Sans Serif"/>
              </a:rPr>
              <a:t>форме</a:t>
            </a:r>
            <a:r>
              <a:rPr sz="1400" spc="215" dirty="0">
                <a:latin typeface="Microsoft Sans Serif"/>
                <a:cs typeface="Microsoft Sans Serif"/>
              </a:rPr>
              <a:t> </a:t>
            </a:r>
            <a:r>
              <a:rPr sz="1400" spc="-25" dirty="0">
                <a:latin typeface="Microsoft Sans Serif"/>
                <a:cs typeface="Microsoft Sans Serif"/>
              </a:rPr>
              <a:t>(за</a:t>
            </a:r>
            <a:endParaRPr sz="1400">
              <a:latin typeface="Microsoft Sans Serif"/>
              <a:cs typeface="Microsoft Sans Serif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362827" y="1962404"/>
            <a:ext cx="5495290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1391920" algn="l"/>
                <a:tab pos="2794000" algn="l"/>
                <a:tab pos="4180840" algn="l"/>
                <a:tab pos="4546600" algn="l"/>
                <a:tab pos="4915535" algn="l"/>
              </a:tabLst>
            </a:pPr>
            <a:r>
              <a:rPr sz="1400" spc="-10" dirty="0">
                <a:latin typeface="Microsoft Sans Serif"/>
                <a:cs typeface="Microsoft Sans Serif"/>
              </a:rPr>
              <a:t>исключением</a:t>
            </a:r>
            <a:r>
              <a:rPr sz="1400" dirty="0">
                <a:latin typeface="Microsoft Sans Serif"/>
                <a:cs typeface="Microsoft Sans Serif"/>
              </a:rPr>
              <a:t>	</a:t>
            </a:r>
            <a:r>
              <a:rPr sz="1400" spc="-10" dirty="0">
                <a:latin typeface="Microsoft Sans Serif"/>
                <a:cs typeface="Microsoft Sans Serif"/>
              </a:rPr>
              <a:t>тестирования</a:t>
            </a:r>
            <a:r>
              <a:rPr sz="1400" dirty="0">
                <a:latin typeface="Microsoft Sans Serif"/>
                <a:cs typeface="Microsoft Sans Serif"/>
              </a:rPr>
              <a:t>	</a:t>
            </a:r>
            <a:r>
              <a:rPr sz="1400" spc="-10" dirty="0">
                <a:latin typeface="Microsoft Sans Serif"/>
                <a:cs typeface="Microsoft Sans Serif"/>
              </a:rPr>
              <a:t>поступающих</a:t>
            </a:r>
            <a:r>
              <a:rPr sz="1400" dirty="0">
                <a:latin typeface="Microsoft Sans Serif"/>
                <a:cs typeface="Microsoft Sans Serif"/>
              </a:rPr>
              <a:t>	</a:t>
            </a:r>
            <a:r>
              <a:rPr sz="1400" spc="-50" dirty="0">
                <a:latin typeface="Microsoft Sans Serif"/>
                <a:cs typeface="Microsoft Sans Serif"/>
              </a:rPr>
              <a:t>в</a:t>
            </a:r>
            <a:r>
              <a:rPr sz="1400" dirty="0">
                <a:latin typeface="Microsoft Sans Serif"/>
                <a:cs typeface="Microsoft Sans Serif"/>
              </a:rPr>
              <a:t>	</a:t>
            </a:r>
            <a:r>
              <a:rPr sz="1400" spc="-50" dirty="0">
                <a:latin typeface="Arial MT"/>
                <a:cs typeface="Arial MT"/>
              </a:rPr>
              <a:t>1</a:t>
            </a:r>
            <a:r>
              <a:rPr sz="1400" dirty="0">
                <a:latin typeface="Arial MT"/>
                <a:cs typeface="Arial MT"/>
              </a:rPr>
              <a:t>	</a:t>
            </a:r>
            <a:r>
              <a:rPr sz="1400" spc="-10" dirty="0">
                <a:latin typeface="Microsoft Sans Serif"/>
                <a:cs typeface="Microsoft Sans Serif"/>
              </a:rPr>
              <a:t>класс)</a:t>
            </a:r>
            <a:r>
              <a:rPr sz="1400" spc="-10" dirty="0">
                <a:latin typeface="Arial MT"/>
                <a:cs typeface="Arial MT"/>
              </a:rPr>
              <a:t>.</a:t>
            </a:r>
            <a:endParaRPr sz="1400">
              <a:latin typeface="Arial MT"/>
              <a:cs typeface="Arial MT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362827" y="2175763"/>
            <a:ext cx="5495290" cy="4533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3001010" algn="l"/>
              </a:tabLst>
            </a:pPr>
            <a:r>
              <a:rPr sz="1400" dirty="0">
                <a:latin typeface="Microsoft Sans Serif"/>
                <a:cs typeface="Microsoft Sans Serif"/>
              </a:rPr>
              <a:t>Продолжительность</a:t>
            </a:r>
            <a:r>
              <a:rPr sz="1400" spc="250" dirty="0">
                <a:latin typeface="Microsoft Sans Serif"/>
                <a:cs typeface="Microsoft Sans Serif"/>
              </a:rPr>
              <a:t> </a:t>
            </a:r>
            <a:r>
              <a:rPr sz="1400" spc="-10" dirty="0">
                <a:latin typeface="Microsoft Sans Serif"/>
                <a:cs typeface="Microsoft Sans Serif"/>
              </a:rPr>
              <a:t>проведения</a:t>
            </a:r>
            <a:r>
              <a:rPr sz="1400" dirty="0">
                <a:latin typeface="Microsoft Sans Serif"/>
                <a:cs typeface="Microsoft Sans Serif"/>
              </a:rPr>
              <a:t>	тестирования</a:t>
            </a:r>
            <a:r>
              <a:rPr sz="1400" spc="425" dirty="0">
                <a:latin typeface="Microsoft Sans Serif"/>
                <a:cs typeface="Microsoft Sans Serif"/>
              </a:rPr>
              <a:t> </a:t>
            </a:r>
            <a:r>
              <a:rPr sz="1400" dirty="0">
                <a:latin typeface="Microsoft Sans Serif"/>
                <a:cs typeface="Microsoft Sans Serif"/>
              </a:rPr>
              <a:t>составляет</a:t>
            </a:r>
            <a:r>
              <a:rPr sz="1400" spc="420" dirty="0">
                <a:latin typeface="Microsoft Sans Serif"/>
                <a:cs typeface="Microsoft Sans Serif"/>
              </a:rPr>
              <a:t> </a:t>
            </a:r>
            <a:r>
              <a:rPr sz="1400" spc="-25" dirty="0">
                <a:latin typeface="Microsoft Sans Serif"/>
                <a:cs typeface="Microsoft Sans Serif"/>
              </a:rPr>
              <a:t>не</a:t>
            </a:r>
            <a:endParaRPr sz="140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</a:pPr>
            <a:r>
              <a:rPr sz="1400" dirty="0">
                <a:latin typeface="Microsoft Sans Serif"/>
                <a:cs typeface="Microsoft Sans Serif"/>
              </a:rPr>
              <a:t>более</a:t>
            </a:r>
            <a:r>
              <a:rPr sz="1400" spc="-30" dirty="0">
                <a:latin typeface="Microsoft Sans Serif"/>
                <a:cs typeface="Microsoft Sans Serif"/>
              </a:rPr>
              <a:t> </a:t>
            </a:r>
            <a:r>
              <a:rPr sz="1400" dirty="0">
                <a:latin typeface="Arial MT"/>
                <a:cs typeface="Arial MT"/>
              </a:rPr>
              <a:t>80</a:t>
            </a:r>
            <a:r>
              <a:rPr sz="1400" spc="-45" dirty="0">
                <a:latin typeface="Arial MT"/>
                <a:cs typeface="Arial MT"/>
              </a:rPr>
              <a:t> </a:t>
            </a:r>
            <a:r>
              <a:rPr sz="1400" spc="-20" dirty="0">
                <a:latin typeface="Microsoft Sans Serif"/>
                <a:cs typeface="Microsoft Sans Serif"/>
              </a:rPr>
              <a:t>минут</a:t>
            </a:r>
            <a:endParaRPr sz="1400">
              <a:latin typeface="Microsoft Sans Serif"/>
              <a:cs typeface="Microsoft Sans Serif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362827" y="2602738"/>
            <a:ext cx="5495290" cy="4527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sz="1400" dirty="0">
                <a:latin typeface="Arial MT"/>
                <a:cs typeface="Arial MT"/>
              </a:rPr>
              <a:t>8.</a:t>
            </a:r>
            <a:r>
              <a:rPr sz="1400" spc="490" dirty="0">
                <a:latin typeface="Arial MT"/>
                <a:cs typeface="Arial MT"/>
              </a:rPr>
              <a:t> </a:t>
            </a:r>
            <a:r>
              <a:rPr sz="1400" dirty="0">
                <a:latin typeface="Microsoft Sans Serif"/>
                <a:cs typeface="Microsoft Sans Serif"/>
              </a:rPr>
              <a:t>Во</a:t>
            </a:r>
            <a:r>
              <a:rPr sz="1400" spc="65" dirty="0">
                <a:latin typeface="Microsoft Sans Serif"/>
                <a:cs typeface="Microsoft Sans Serif"/>
              </a:rPr>
              <a:t>  </a:t>
            </a:r>
            <a:r>
              <a:rPr sz="1400" dirty="0">
                <a:latin typeface="Microsoft Sans Serif"/>
                <a:cs typeface="Microsoft Sans Serif"/>
              </a:rPr>
              <a:t>время</a:t>
            </a:r>
            <a:r>
              <a:rPr sz="1400" spc="75" dirty="0">
                <a:latin typeface="Microsoft Sans Serif"/>
                <a:cs typeface="Microsoft Sans Serif"/>
              </a:rPr>
              <a:t>  </a:t>
            </a:r>
            <a:r>
              <a:rPr sz="1400" dirty="0">
                <a:latin typeface="Microsoft Sans Serif"/>
                <a:cs typeface="Microsoft Sans Serif"/>
              </a:rPr>
              <a:t>проведения</a:t>
            </a:r>
            <a:r>
              <a:rPr sz="1400" spc="65" dirty="0">
                <a:latin typeface="Microsoft Sans Serif"/>
                <a:cs typeface="Microsoft Sans Serif"/>
              </a:rPr>
              <a:t>  </a:t>
            </a:r>
            <a:r>
              <a:rPr sz="1400" dirty="0">
                <a:latin typeface="Microsoft Sans Serif"/>
                <a:cs typeface="Microsoft Sans Serif"/>
              </a:rPr>
              <a:t>тестирования</a:t>
            </a:r>
            <a:r>
              <a:rPr sz="1400" spc="70" dirty="0">
                <a:latin typeface="Microsoft Sans Serif"/>
                <a:cs typeface="Microsoft Sans Serif"/>
              </a:rPr>
              <a:t>  </a:t>
            </a:r>
            <a:r>
              <a:rPr sz="1400" dirty="0">
                <a:latin typeface="Microsoft Sans Serif"/>
                <a:cs typeface="Microsoft Sans Serif"/>
              </a:rPr>
              <a:t>обязательна</a:t>
            </a:r>
            <a:r>
              <a:rPr sz="1400" spc="70" dirty="0">
                <a:latin typeface="Microsoft Sans Serif"/>
                <a:cs typeface="Microsoft Sans Serif"/>
              </a:rPr>
              <a:t>  </a:t>
            </a:r>
            <a:r>
              <a:rPr sz="1400" dirty="0">
                <a:latin typeface="Microsoft Sans Serif"/>
                <a:cs typeface="Microsoft Sans Serif"/>
              </a:rPr>
              <a:t>видео</a:t>
            </a:r>
            <a:r>
              <a:rPr sz="1400" spc="65" dirty="0">
                <a:latin typeface="Microsoft Sans Serif"/>
                <a:cs typeface="Microsoft Sans Serif"/>
              </a:rPr>
              <a:t>  </a:t>
            </a:r>
            <a:r>
              <a:rPr sz="1400" spc="-50" dirty="0">
                <a:latin typeface="Microsoft Sans Serif"/>
                <a:cs typeface="Microsoft Sans Serif"/>
              </a:rPr>
              <a:t>и </a:t>
            </a:r>
            <a:r>
              <a:rPr sz="1400" dirty="0">
                <a:latin typeface="Microsoft Sans Serif"/>
                <a:cs typeface="Microsoft Sans Serif"/>
              </a:rPr>
              <a:t>аудио</a:t>
            </a:r>
            <a:r>
              <a:rPr sz="1400" spc="-75" dirty="0">
                <a:latin typeface="Microsoft Sans Serif"/>
                <a:cs typeface="Microsoft Sans Serif"/>
              </a:rPr>
              <a:t> </a:t>
            </a:r>
            <a:r>
              <a:rPr sz="1400" spc="-10" dirty="0">
                <a:latin typeface="Microsoft Sans Serif"/>
                <a:cs typeface="Microsoft Sans Serif"/>
              </a:rPr>
              <a:t>запись</a:t>
            </a:r>
            <a:r>
              <a:rPr sz="1400" spc="-10" dirty="0">
                <a:latin typeface="Arial MT"/>
                <a:cs typeface="Arial MT"/>
              </a:rPr>
              <a:t>;</a:t>
            </a:r>
            <a:endParaRPr sz="1400">
              <a:latin typeface="Arial MT"/>
              <a:cs typeface="Arial MT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362827" y="3029457"/>
            <a:ext cx="2972435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666115" algn="l"/>
                <a:tab pos="1827530" algn="l"/>
              </a:tabLst>
            </a:pPr>
            <a:r>
              <a:rPr sz="1400" spc="-10" dirty="0">
                <a:latin typeface="Arial MT"/>
                <a:cs typeface="Arial MT"/>
              </a:rPr>
              <a:t>9.</a:t>
            </a:r>
            <a:r>
              <a:rPr sz="1400" spc="-10" dirty="0">
                <a:latin typeface="Microsoft Sans Serif"/>
                <a:cs typeface="Microsoft Sans Serif"/>
              </a:rPr>
              <a:t>Для</a:t>
            </a:r>
            <a:r>
              <a:rPr sz="1400" dirty="0">
                <a:latin typeface="Microsoft Sans Serif"/>
                <a:cs typeface="Microsoft Sans Serif"/>
              </a:rPr>
              <a:t>	</a:t>
            </a:r>
            <a:r>
              <a:rPr sz="1400" spc="-10" dirty="0">
                <a:latin typeface="Microsoft Sans Serif"/>
                <a:cs typeface="Microsoft Sans Serif"/>
              </a:rPr>
              <a:t>проведения</a:t>
            </a:r>
            <a:r>
              <a:rPr sz="1400" dirty="0">
                <a:latin typeface="Microsoft Sans Serif"/>
                <a:cs typeface="Microsoft Sans Serif"/>
              </a:rPr>
              <a:t>	</a:t>
            </a:r>
            <a:r>
              <a:rPr sz="1400" spc="-10" dirty="0">
                <a:latin typeface="Microsoft Sans Serif"/>
                <a:cs typeface="Microsoft Sans Serif"/>
              </a:rPr>
              <a:t>тестирования</a:t>
            </a:r>
            <a:endParaRPr sz="1400">
              <a:latin typeface="Microsoft Sans Serif"/>
              <a:cs typeface="Microsoft Sans Serif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9496425" y="3029457"/>
            <a:ext cx="2362835" cy="4527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0320" marR="5080" indent="-7620">
              <a:lnSpc>
                <a:spcPct val="100000"/>
              </a:lnSpc>
              <a:spcBef>
                <a:spcPts val="105"/>
              </a:spcBef>
              <a:tabLst>
                <a:tab pos="1019810" algn="l"/>
                <a:tab pos="1064260" algn="l"/>
                <a:tab pos="2028825" algn="l"/>
              </a:tabLst>
            </a:pPr>
            <a:r>
              <a:rPr sz="1400" spc="-10" dirty="0">
                <a:latin typeface="Microsoft Sans Serif"/>
                <a:cs typeface="Microsoft Sans Serif"/>
              </a:rPr>
              <a:t>создается</a:t>
            </a:r>
            <a:r>
              <a:rPr sz="1400" dirty="0">
                <a:latin typeface="Microsoft Sans Serif"/>
                <a:cs typeface="Microsoft Sans Serif"/>
              </a:rPr>
              <a:t>	</a:t>
            </a:r>
            <a:r>
              <a:rPr sz="1400" spc="-10" dirty="0">
                <a:latin typeface="Microsoft Sans Serif"/>
                <a:cs typeface="Microsoft Sans Serif"/>
              </a:rPr>
              <a:t>комиссия</a:t>
            </a:r>
            <a:r>
              <a:rPr sz="1400" spc="-10" dirty="0">
                <a:latin typeface="Arial MT"/>
                <a:cs typeface="Arial MT"/>
              </a:rPr>
              <a:t>.</a:t>
            </a:r>
            <a:r>
              <a:rPr sz="1400" dirty="0">
                <a:latin typeface="Arial MT"/>
                <a:cs typeface="Arial MT"/>
              </a:rPr>
              <a:t>	</a:t>
            </a:r>
            <a:r>
              <a:rPr sz="1400" spc="-60" dirty="0">
                <a:latin typeface="Microsoft Sans Serif"/>
                <a:cs typeface="Microsoft Sans Serif"/>
              </a:rPr>
              <a:t>Для </a:t>
            </a:r>
            <a:r>
              <a:rPr sz="1400" spc="-10" dirty="0">
                <a:latin typeface="Microsoft Sans Serif"/>
                <a:cs typeface="Microsoft Sans Serif"/>
              </a:rPr>
              <a:t>создается</a:t>
            </a:r>
            <a:r>
              <a:rPr sz="1400" dirty="0">
                <a:latin typeface="Microsoft Sans Serif"/>
                <a:cs typeface="Microsoft Sans Serif"/>
              </a:rPr>
              <a:t>		</a:t>
            </a:r>
            <a:r>
              <a:rPr sz="1400" spc="-10" dirty="0">
                <a:latin typeface="Microsoft Sans Serif"/>
                <a:cs typeface="Microsoft Sans Serif"/>
              </a:rPr>
              <a:t>апелляционная</a:t>
            </a:r>
            <a:endParaRPr sz="1400">
              <a:latin typeface="Microsoft Sans Serif"/>
              <a:cs typeface="Microsoft Sans Serif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362827" y="3242818"/>
            <a:ext cx="2945765" cy="4527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  <a:tabLst>
                <a:tab pos="1242060" algn="l"/>
                <a:tab pos="2162810" algn="l"/>
              </a:tabLst>
            </a:pPr>
            <a:r>
              <a:rPr sz="1400" spc="-10" dirty="0">
                <a:latin typeface="Microsoft Sans Serif"/>
                <a:cs typeface="Microsoft Sans Serif"/>
              </a:rPr>
              <a:t>разрешения</a:t>
            </a:r>
            <a:r>
              <a:rPr sz="1400" dirty="0">
                <a:latin typeface="Microsoft Sans Serif"/>
                <a:cs typeface="Microsoft Sans Serif"/>
              </a:rPr>
              <a:t>	</a:t>
            </a:r>
            <a:r>
              <a:rPr sz="1400" spc="-10" dirty="0">
                <a:latin typeface="Microsoft Sans Serif"/>
                <a:cs typeface="Microsoft Sans Serif"/>
              </a:rPr>
              <a:t>спорных</a:t>
            </a:r>
            <a:r>
              <a:rPr sz="1400" dirty="0">
                <a:latin typeface="Microsoft Sans Serif"/>
                <a:cs typeface="Microsoft Sans Serif"/>
              </a:rPr>
              <a:t>	</a:t>
            </a:r>
            <a:r>
              <a:rPr sz="1400" spc="-10" dirty="0">
                <a:latin typeface="Microsoft Sans Serif"/>
                <a:cs typeface="Microsoft Sans Serif"/>
              </a:rPr>
              <a:t>вопросов комиссия</a:t>
            </a:r>
            <a:r>
              <a:rPr sz="1400" spc="-10" dirty="0">
                <a:latin typeface="Arial MT"/>
                <a:cs typeface="Arial MT"/>
              </a:rPr>
              <a:t>.</a:t>
            </a:r>
            <a:endParaRPr sz="1400">
              <a:latin typeface="Arial MT"/>
              <a:cs typeface="Arial MT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362827" y="3669233"/>
            <a:ext cx="5493385" cy="45402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dirty="0">
                <a:latin typeface="Arial MT"/>
                <a:cs typeface="Arial MT"/>
              </a:rPr>
              <a:t>10.</a:t>
            </a:r>
            <a:r>
              <a:rPr sz="1400" spc="305" dirty="0">
                <a:latin typeface="Arial MT"/>
                <a:cs typeface="Arial MT"/>
              </a:rPr>
              <a:t> </a:t>
            </a:r>
            <a:r>
              <a:rPr sz="1400" dirty="0">
                <a:latin typeface="Microsoft Sans Serif"/>
                <a:cs typeface="Microsoft Sans Serif"/>
              </a:rPr>
              <a:t>Перед</a:t>
            </a:r>
            <a:r>
              <a:rPr sz="1400" spc="325" dirty="0">
                <a:latin typeface="Microsoft Sans Serif"/>
                <a:cs typeface="Microsoft Sans Serif"/>
              </a:rPr>
              <a:t> </a:t>
            </a:r>
            <a:r>
              <a:rPr sz="1400" dirty="0">
                <a:latin typeface="Microsoft Sans Serif"/>
                <a:cs typeface="Microsoft Sans Serif"/>
              </a:rPr>
              <a:t>проведением</a:t>
            </a:r>
            <a:r>
              <a:rPr sz="1400" spc="305" dirty="0">
                <a:latin typeface="Microsoft Sans Serif"/>
                <a:cs typeface="Microsoft Sans Serif"/>
              </a:rPr>
              <a:t> </a:t>
            </a:r>
            <a:r>
              <a:rPr sz="1400" dirty="0">
                <a:latin typeface="Microsoft Sans Serif"/>
                <a:cs typeface="Microsoft Sans Serif"/>
              </a:rPr>
              <a:t>тестирования</a:t>
            </a:r>
            <a:r>
              <a:rPr sz="1400" spc="325" dirty="0">
                <a:latin typeface="Microsoft Sans Serif"/>
                <a:cs typeface="Microsoft Sans Serif"/>
              </a:rPr>
              <a:t> </a:t>
            </a:r>
            <a:r>
              <a:rPr sz="1400" dirty="0">
                <a:latin typeface="Microsoft Sans Serif"/>
                <a:cs typeface="Microsoft Sans Serif"/>
              </a:rPr>
              <a:t>проводиться</a:t>
            </a:r>
            <a:r>
              <a:rPr sz="1400" spc="325" dirty="0">
                <a:latin typeface="Microsoft Sans Serif"/>
                <a:cs typeface="Microsoft Sans Serif"/>
              </a:rPr>
              <a:t> </a:t>
            </a:r>
            <a:r>
              <a:rPr sz="1400" spc="-10" dirty="0">
                <a:latin typeface="Microsoft Sans Serif"/>
                <a:cs typeface="Microsoft Sans Serif"/>
              </a:rPr>
              <a:t>инструктаж</a:t>
            </a:r>
            <a:endParaRPr sz="140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400" spc="-10" dirty="0">
                <a:latin typeface="Microsoft Sans Serif"/>
                <a:cs typeface="Microsoft Sans Serif"/>
              </a:rPr>
              <a:t>ребенка</a:t>
            </a:r>
            <a:r>
              <a:rPr sz="1400" spc="-10" dirty="0">
                <a:latin typeface="Arial MT"/>
                <a:cs typeface="Arial MT"/>
              </a:rPr>
              <a:t>.</a:t>
            </a:r>
            <a:endParaRPr sz="1400">
              <a:latin typeface="Arial MT"/>
              <a:cs typeface="Arial MT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362827" y="4096639"/>
            <a:ext cx="549592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59105" algn="l"/>
                <a:tab pos="998219" algn="l"/>
                <a:tab pos="2190115" algn="l"/>
                <a:tab pos="3534410" algn="l"/>
                <a:tab pos="4406900" algn="l"/>
              </a:tabLst>
            </a:pPr>
            <a:r>
              <a:rPr sz="1400" spc="-25" dirty="0">
                <a:latin typeface="Arial MT"/>
                <a:cs typeface="Arial MT"/>
              </a:rPr>
              <a:t>11.</a:t>
            </a:r>
            <a:r>
              <a:rPr sz="1400" dirty="0">
                <a:latin typeface="Arial MT"/>
                <a:cs typeface="Arial MT"/>
              </a:rPr>
              <a:t>	</a:t>
            </a:r>
            <a:r>
              <a:rPr sz="1400" spc="-25" dirty="0">
                <a:latin typeface="Microsoft Sans Serif"/>
                <a:cs typeface="Microsoft Sans Serif"/>
              </a:rPr>
              <a:t>При</a:t>
            </a:r>
            <a:r>
              <a:rPr sz="1400" dirty="0">
                <a:latin typeface="Microsoft Sans Serif"/>
                <a:cs typeface="Microsoft Sans Serif"/>
              </a:rPr>
              <a:t>	</a:t>
            </a:r>
            <a:r>
              <a:rPr sz="1400" spc="-10" dirty="0">
                <a:latin typeface="Microsoft Sans Serif"/>
                <a:cs typeface="Microsoft Sans Serif"/>
              </a:rPr>
              <a:t>проведении</a:t>
            </a:r>
            <a:r>
              <a:rPr sz="1400" dirty="0">
                <a:latin typeface="Microsoft Sans Serif"/>
                <a:cs typeface="Microsoft Sans Serif"/>
              </a:rPr>
              <a:t>	</a:t>
            </a:r>
            <a:r>
              <a:rPr sz="1400" spc="-10" dirty="0">
                <a:latin typeface="Microsoft Sans Serif"/>
                <a:cs typeface="Microsoft Sans Serif"/>
              </a:rPr>
              <a:t>тестирования</a:t>
            </a:r>
            <a:r>
              <a:rPr sz="1400" dirty="0">
                <a:latin typeface="Microsoft Sans Serif"/>
                <a:cs typeface="Microsoft Sans Serif"/>
              </a:rPr>
              <a:t>	</a:t>
            </a:r>
            <a:r>
              <a:rPr sz="1400" spc="-10" dirty="0">
                <a:latin typeface="Microsoft Sans Serif"/>
                <a:cs typeface="Microsoft Sans Serif"/>
              </a:rPr>
              <a:t>ребенку</a:t>
            </a:r>
            <a:r>
              <a:rPr sz="1400" dirty="0">
                <a:latin typeface="Microsoft Sans Serif"/>
                <a:cs typeface="Microsoft Sans Serif"/>
              </a:rPr>
              <a:t>	</a:t>
            </a:r>
            <a:r>
              <a:rPr sz="1400" spc="-10" dirty="0">
                <a:latin typeface="Microsoft Sans Serif"/>
                <a:cs typeface="Microsoft Sans Serif"/>
              </a:rPr>
              <a:t>запрещается</a:t>
            </a:r>
            <a:endParaRPr sz="1400">
              <a:latin typeface="Microsoft Sans Serif"/>
              <a:cs typeface="Microsoft Sans Serif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362827" y="4309998"/>
            <a:ext cx="549529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dirty="0">
                <a:latin typeface="Microsoft Sans Serif"/>
                <a:cs typeface="Microsoft Sans Serif"/>
              </a:rPr>
              <a:t>пользоваться</a:t>
            </a:r>
            <a:r>
              <a:rPr sz="1400" spc="385" dirty="0">
                <a:latin typeface="Microsoft Sans Serif"/>
                <a:cs typeface="Microsoft Sans Serif"/>
              </a:rPr>
              <a:t> </a:t>
            </a:r>
            <a:r>
              <a:rPr sz="1400" dirty="0">
                <a:latin typeface="Microsoft Sans Serif"/>
                <a:cs typeface="Microsoft Sans Serif"/>
              </a:rPr>
              <a:t>любыми</a:t>
            </a:r>
            <a:r>
              <a:rPr sz="1400" spc="385" dirty="0">
                <a:latin typeface="Microsoft Sans Serif"/>
                <a:cs typeface="Microsoft Sans Serif"/>
              </a:rPr>
              <a:t> </a:t>
            </a:r>
            <a:r>
              <a:rPr sz="1400" spc="-10" dirty="0">
                <a:latin typeface="Microsoft Sans Serif"/>
                <a:cs typeface="Microsoft Sans Serif"/>
              </a:rPr>
              <a:t>подсказками,</a:t>
            </a:r>
            <a:r>
              <a:rPr sz="1400" spc="390" dirty="0">
                <a:latin typeface="Microsoft Sans Serif"/>
                <a:cs typeface="Microsoft Sans Serif"/>
              </a:rPr>
              <a:t> </a:t>
            </a:r>
            <a:r>
              <a:rPr sz="1400" dirty="0">
                <a:latin typeface="Microsoft Sans Serif"/>
                <a:cs typeface="Microsoft Sans Serif"/>
              </a:rPr>
              <a:t>средствами</a:t>
            </a:r>
            <a:r>
              <a:rPr sz="1400" spc="380" dirty="0">
                <a:latin typeface="Microsoft Sans Serif"/>
                <a:cs typeface="Microsoft Sans Serif"/>
              </a:rPr>
              <a:t> </a:t>
            </a:r>
            <a:r>
              <a:rPr sz="1400" dirty="0">
                <a:latin typeface="Microsoft Sans Serif"/>
                <a:cs typeface="Microsoft Sans Serif"/>
              </a:rPr>
              <a:t>связи,</a:t>
            </a:r>
            <a:r>
              <a:rPr sz="1400" spc="400" dirty="0">
                <a:latin typeface="Microsoft Sans Serif"/>
                <a:cs typeface="Microsoft Sans Serif"/>
              </a:rPr>
              <a:t> </a:t>
            </a:r>
            <a:r>
              <a:rPr sz="1400" spc="-25" dirty="0">
                <a:latin typeface="Microsoft Sans Serif"/>
                <a:cs typeface="Microsoft Sans Serif"/>
              </a:rPr>
              <a:t>фото</a:t>
            </a:r>
            <a:r>
              <a:rPr sz="1400" spc="-25" dirty="0">
                <a:latin typeface="Arial MT"/>
                <a:cs typeface="Arial MT"/>
              </a:rPr>
              <a:t>-</a:t>
            </a:r>
            <a:r>
              <a:rPr sz="1400" spc="-50" dirty="0">
                <a:latin typeface="Arial MT"/>
                <a:cs typeface="Arial MT"/>
              </a:rPr>
              <a:t>,</a:t>
            </a:r>
            <a:endParaRPr sz="1400">
              <a:latin typeface="Arial MT"/>
              <a:cs typeface="Arial MT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6362827" y="4523359"/>
            <a:ext cx="549338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783590" algn="l"/>
                <a:tab pos="1114425" algn="l"/>
                <a:tab pos="2938780" algn="l"/>
                <a:tab pos="4110990" algn="l"/>
              </a:tabLst>
            </a:pPr>
            <a:r>
              <a:rPr sz="1400" spc="-10" dirty="0">
                <a:latin typeface="Microsoft Sans Serif"/>
                <a:cs typeface="Microsoft Sans Serif"/>
              </a:rPr>
              <a:t>аудио</a:t>
            </a:r>
            <a:r>
              <a:rPr sz="1400" spc="-10" dirty="0">
                <a:latin typeface="Arial MT"/>
                <a:cs typeface="Arial MT"/>
              </a:rPr>
              <a:t>-</a:t>
            </a:r>
            <a:r>
              <a:rPr sz="1400" dirty="0">
                <a:latin typeface="Arial MT"/>
                <a:cs typeface="Arial MT"/>
              </a:rPr>
              <a:t>	</a:t>
            </a:r>
            <a:r>
              <a:rPr sz="1400" spc="-50" dirty="0">
                <a:latin typeface="Microsoft Sans Serif"/>
                <a:cs typeface="Microsoft Sans Serif"/>
              </a:rPr>
              <a:t>и</a:t>
            </a:r>
            <a:r>
              <a:rPr sz="1400" dirty="0">
                <a:latin typeface="Microsoft Sans Serif"/>
                <a:cs typeface="Microsoft Sans Serif"/>
              </a:rPr>
              <a:t>	</a:t>
            </a:r>
            <a:r>
              <a:rPr sz="1400" spc="-10" dirty="0">
                <a:latin typeface="Microsoft Sans Serif"/>
                <a:cs typeface="Microsoft Sans Serif"/>
              </a:rPr>
              <a:t>видеоаппаратурой,</a:t>
            </a:r>
            <a:r>
              <a:rPr sz="1400" dirty="0">
                <a:latin typeface="Microsoft Sans Serif"/>
                <a:cs typeface="Microsoft Sans Serif"/>
              </a:rPr>
              <a:t>	</a:t>
            </a:r>
            <a:r>
              <a:rPr sz="1400" spc="-10" dirty="0">
                <a:latin typeface="Microsoft Sans Serif"/>
                <a:cs typeface="Microsoft Sans Serif"/>
              </a:rPr>
              <a:t>электронно</a:t>
            </a:r>
            <a:r>
              <a:rPr sz="1400" dirty="0">
                <a:latin typeface="Microsoft Sans Serif"/>
                <a:cs typeface="Microsoft Sans Serif"/>
              </a:rPr>
              <a:t>	</a:t>
            </a:r>
            <a:r>
              <a:rPr sz="1400" spc="-10" dirty="0">
                <a:latin typeface="Microsoft Sans Serif"/>
                <a:cs typeface="Microsoft Sans Serif"/>
              </a:rPr>
              <a:t>вычислительной</a:t>
            </a:r>
            <a:endParaRPr sz="1400">
              <a:latin typeface="Microsoft Sans Serif"/>
              <a:cs typeface="Microsoft Sans Serif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6362827" y="4736719"/>
            <a:ext cx="5494020" cy="6667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10" dirty="0">
                <a:latin typeface="Microsoft Sans Serif"/>
                <a:cs typeface="Microsoft Sans Serif"/>
              </a:rPr>
              <a:t>техникой,</a:t>
            </a:r>
            <a:r>
              <a:rPr sz="1400" spc="-55" dirty="0">
                <a:latin typeface="Microsoft Sans Serif"/>
                <a:cs typeface="Microsoft Sans Serif"/>
              </a:rPr>
              <a:t> </a:t>
            </a:r>
            <a:r>
              <a:rPr sz="1400" spc="-10" dirty="0">
                <a:latin typeface="Microsoft Sans Serif"/>
                <a:cs typeface="Microsoft Sans Serif"/>
              </a:rPr>
              <a:t>справочными</a:t>
            </a:r>
            <a:r>
              <a:rPr sz="1400" spc="-55" dirty="0">
                <a:latin typeface="Microsoft Sans Serif"/>
                <a:cs typeface="Microsoft Sans Serif"/>
              </a:rPr>
              <a:t> </a:t>
            </a:r>
            <a:r>
              <a:rPr sz="1400" spc="-10" dirty="0">
                <a:latin typeface="Microsoft Sans Serif"/>
                <a:cs typeface="Microsoft Sans Serif"/>
              </a:rPr>
              <a:t>материалами,</a:t>
            </a:r>
            <a:r>
              <a:rPr sz="1400" spc="-75" dirty="0">
                <a:latin typeface="Microsoft Sans Serif"/>
                <a:cs typeface="Microsoft Sans Serif"/>
              </a:rPr>
              <a:t> </a:t>
            </a:r>
            <a:r>
              <a:rPr sz="1400" spc="-10" dirty="0">
                <a:latin typeface="Microsoft Sans Serif"/>
                <a:cs typeface="Microsoft Sans Serif"/>
              </a:rPr>
              <a:t>шпаргалками</a:t>
            </a:r>
            <a:r>
              <a:rPr sz="1400" spc="-10" dirty="0">
                <a:latin typeface="Arial MT"/>
                <a:cs typeface="Arial MT"/>
              </a:rPr>
              <a:t>.</a:t>
            </a:r>
            <a:endParaRPr sz="1400">
              <a:latin typeface="Arial MT"/>
              <a:cs typeface="Arial MT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  <a:tabLst>
                <a:tab pos="269875" algn="l"/>
                <a:tab pos="978535" algn="l"/>
                <a:tab pos="2035175" algn="l"/>
                <a:tab pos="2820035" algn="l"/>
                <a:tab pos="4403725" algn="l"/>
              </a:tabLst>
            </a:pPr>
            <a:r>
              <a:rPr sz="1400" spc="-50" dirty="0">
                <a:latin typeface="Microsoft Sans Serif"/>
                <a:cs typeface="Microsoft Sans Serif"/>
              </a:rPr>
              <a:t>В</a:t>
            </a:r>
            <a:r>
              <a:rPr sz="1400" dirty="0">
                <a:latin typeface="Microsoft Sans Serif"/>
                <a:cs typeface="Microsoft Sans Serif"/>
              </a:rPr>
              <a:t>	</a:t>
            </a:r>
            <a:r>
              <a:rPr sz="1400" spc="-10" dirty="0">
                <a:latin typeface="Microsoft Sans Serif"/>
                <a:cs typeface="Microsoft Sans Serif"/>
              </a:rPr>
              <a:t>случае</a:t>
            </a:r>
            <a:r>
              <a:rPr sz="1400" dirty="0">
                <a:latin typeface="Microsoft Sans Serif"/>
                <a:cs typeface="Microsoft Sans Serif"/>
              </a:rPr>
              <a:t>	</a:t>
            </a:r>
            <a:r>
              <a:rPr sz="1400" spc="-10" dirty="0">
                <a:latin typeface="Microsoft Sans Serif"/>
                <a:cs typeface="Microsoft Sans Serif"/>
              </a:rPr>
              <a:t>нарушения</a:t>
            </a:r>
            <a:r>
              <a:rPr sz="1400" dirty="0">
                <a:latin typeface="Microsoft Sans Serif"/>
                <a:cs typeface="Microsoft Sans Serif"/>
              </a:rPr>
              <a:t>	</a:t>
            </a:r>
            <a:r>
              <a:rPr sz="1400" spc="-10" dirty="0">
                <a:latin typeface="Microsoft Sans Serif"/>
                <a:cs typeface="Microsoft Sans Serif"/>
              </a:rPr>
              <a:t>запрета</a:t>
            </a:r>
            <a:r>
              <a:rPr sz="1400" dirty="0">
                <a:latin typeface="Microsoft Sans Serif"/>
                <a:cs typeface="Microsoft Sans Serif"/>
              </a:rPr>
              <a:t>	</a:t>
            </a:r>
            <a:r>
              <a:rPr sz="1400" spc="-10" dirty="0">
                <a:latin typeface="Microsoft Sans Serif"/>
                <a:cs typeface="Microsoft Sans Serif"/>
              </a:rPr>
              <a:t>ТЕСТИРОВАНИЕ</a:t>
            </a:r>
            <a:r>
              <a:rPr sz="1400" dirty="0">
                <a:latin typeface="Microsoft Sans Serif"/>
                <a:cs typeface="Microsoft Sans Serif"/>
              </a:rPr>
              <a:t>	</a:t>
            </a:r>
            <a:r>
              <a:rPr sz="1400" spc="-10" dirty="0">
                <a:latin typeface="Microsoft Sans Serif"/>
                <a:cs typeface="Microsoft Sans Serif"/>
              </a:rPr>
              <a:t>СЧИТАЕТСЯ</a:t>
            </a:r>
            <a:endParaRPr sz="140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</a:pPr>
            <a:r>
              <a:rPr sz="1400" spc="-10" dirty="0">
                <a:latin typeface="Microsoft Sans Serif"/>
                <a:cs typeface="Microsoft Sans Serif"/>
              </a:rPr>
              <a:t>НЕПРОЙДЕННЫМ</a:t>
            </a:r>
            <a:r>
              <a:rPr sz="1400" spc="-10" dirty="0">
                <a:latin typeface="Arial MT"/>
                <a:cs typeface="Arial MT"/>
              </a:rPr>
              <a:t>.</a:t>
            </a:r>
            <a:endParaRPr sz="1400">
              <a:latin typeface="Arial MT"/>
              <a:cs typeface="Arial MT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6219444" y="5486400"/>
            <a:ext cx="5702935" cy="878205"/>
          </a:xfrm>
          <a:custGeom>
            <a:avLst/>
            <a:gdLst/>
            <a:ahLst/>
            <a:cxnLst/>
            <a:rect l="l" t="t" r="r" b="b"/>
            <a:pathLst>
              <a:path w="5702934" h="878204">
                <a:moveTo>
                  <a:pt x="5702808" y="0"/>
                </a:moveTo>
                <a:lnTo>
                  <a:pt x="0" y="0"/>
                </a:lnTo>
                <a:lnTo>
                  <a:pt x="0" y="877824"/>
                </a:lnTo>
                <a:lnTo>
                  <a:pt x="5702808" y="877824"/>
                </a:lnTo>
                <a:lnTo>
                  <a:pt x="5702808" y="0"/>
                </a:lnTo>
                <a:close/>
              </a:path>
            </a:pathLst>
          </a:custGeom>
          <a:solidFill>
            <a:srgbClr val="001F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6557518" y="5484672"/>
            <a:ext cx="4410710" cy="8801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5"/>
              </a:spcBef>
            </a:pPr>
            <a:r>
              <a:rPr sz="1400" spc="-20" dirty="0">
                <a:solidFill>
                  <a:srgbClr val="FFFFFF"/>
                </a:solidFill>
                <a:latin typeface="Microsoft Sans Serif"/>
                <a:cs typeface="Microsoft Sans Serif"/>
              </a:rPr>
              <a:t>Методическое</a:t>
            </a:r>
            <a:r>
              <a:rPr sz="1400" spc="-30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Microsoft Sans Serif"/>
                <a:cs typeface="Microsoft Sans Serif"/>
              </a:rPr>
              <a:t>обеспечение,</a:t>
            </a:r>
            <a:r>
              <a:rPr sz="1400" spc="-20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Microsoft Sans Serif"/>
                <a:cs typeface="Microsoft Sans Serif"/>
              </a:rPr>
              <a:t>разработка</a:t>
            </a:r>
            <a:endParaRPr sz="1400">
              <a:latin typeface="Microsoft Sans Serif"/>
              <a:cs typeface="Microsoft Sans Serif"/>
            </a:endParaRPr>
          </a:p>
          <a:p>
            <a:pPr algn="ctr">
              <a:lnSpc>
                <a:spcPct val="100000"/>
              </a:lnSpc>
            </a:pPr>
            <a:r>
              <a:rPr sz="1400" spc="-10" dirty="0">
                <a:solidFill>
                  <a:srgbClr val="FFFFFF"/>
                </a:solidFill>
                <a:latin typeface="Microsoft Sans Serif"/>
                <a:cs typeface="Microsoft Sans Serif"/>
              </a:rPr>
              <a:t>диагностических</a:t>
            </a:r>
            <a:r>
              <a:rPr sz="1400" spc="-80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1400" dirty="0">
                <a:solidFill>
                  <a:srgbClr val="FFFFFF"/>
                </a:solidFill>
                <a:latin typeface="Microsoft Sans Serif"/>
                <a:cs typeface="Microsoft Sans Serif"/>
              </a:rPr>
              <a:t>материалов,</a:t>
            </a:r>
            <a:r>
              <a:rPr sz="1400" spc="-55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Microsoft Sans Serif"/>
                <a:cs typeface="Microsoft Sans Serif"/>
              </a:rPr>
              <a:t>критериев</a:t>
            </a:r>
            <a:endParaRPr sz="1400">
              <a:latin typeface="Microsoft Sans Serif"/>
              <a:cs typeface="Microsoft Sans Serif"/>
            </a:endParaRPr>
          </a:p>
          <a:p>
            <a:pPr marL="12700" marR="5080" algn="ctr">
              <a:lnSpc>
                <a:spcPct val="100000"/>
              </a:lnSpc>
            </a:pPr>
            <a:r>
              <a:rPr sz="1400" dirty="0">
                <a:solidFill>
                  <a:srgbClr val="FFFFFF"/>
                </a:solidFill>
                <a:latin typeface="Microsoft Sans Serif"/>
                <a:cs typeface="Microsoft Sans Serif"/>
              </a:rPr>
              <a:t>оценивания,</a:t>
            </a:r>
            <a:r>
              <a:rPr sz="1400" spc="-65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Microsoft Sans Serif"/>
                <a:cs typeface="Microsoft Sans Serif"/>
              </a:rPr>
              <a:t>определение</a:t>
            </a:r>
            <a:r>
              <a:rPr sz="1400" spc="-75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Microsoft Sans Serif"/>
                <a:cs typeface="Microsoft Sans Serif"/>
              </a:rPr>
              <a:t>минимального</a:t>
            </a:r>
            <a:r>
              <a:rPr sz="1400" spc="-55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Microsoft Sans Serif"/>
                <a:cs typeface="Microsoft Sans Serif"/>
              </a:rPr>
              <a:t>количества </a:t>
            </a:r>
            <a:r>
              <a:rPr sz="1400" dirty="0">
                <a:solidFill>
                  <a:srgbClr val="FFFFFF"/>
                </a:solidFill>
                <a:latin typeface="Microsoft Sans Serif"/>
                <a:cs typeface="Microsoft Sans Serif"/>
              </a:rPr>
              <a:t>баллов</a:t>
            </a:r>
            <a:r>
              <a:rPr sz="1400" spc="-15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Microsoft Sans Serif"/>
                <a:cs typeface="Microsoft Sans Serif"/>
              </a:rPr>
              <a:t>осуществляется</a:t>
            </a:r>
            <a:r>
              <a:rPr sz="1400" spc="-30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Microsoft Sans Serif"/>
                <a:cs typeface="Microsoft Sans Serif"/>
              </a:rPr>
              <a:t>Рособрнадзором</a:t>
            </a:r>
            <a:endParaRPr sz="1400">
              <a:latin typeface="Microsoft Sans Serif"/>
              <a:cs typeface="Microsoft Sans Serif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166115" y="5486400"/>
            <a:ext cx="6053455" cy="878205"/>
          </a:xfrm>
          <a:custGeom>
            <a:avLst/>
            <a:gdLst/>
            <a:ahLst/>
            <a:cxnLst/>
            <a:rect l="l" t="t" r="r" b="b"/>
            <a:pathLst>
              <a:path w="6053455" h="878204">
                <a:moveTo>
                  <a:pt x="6053328" y="0"/>
                </a:moveTo>
                <a:lnTo>
                  <a:pt x="0" y="0"/>
                </a:lnTo>
                <a:lnTo>
                  <a:pt x="0" y="877824"/>
                </a:lnTo>
                <a:lnTo>
                  <a:pt x="6053328" y="877824"/>
                </a:lnTo>
                <a:lnTo>
                  <a:pt x="6053328" y="0"/>
                </a:lnTo>
                <a:close/>
              </a:path>
            </a:pathLst>
          </a:custGeom>
          <a:solidFill>
            <a:srgbClr val="001F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946505" y="5484672"/>
            <a:ext cx="4064000" cy="8801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" algn="ctr">
              <a:lnSpc>
                <a:spcPct val="100000"/>
              </a:lnSpc>
              <a:spcBef>
                <a:spcPts val="105"/>
              </a:spcBef>
            </a:pPr>
            <a:r>
              <a:rPr sz="1400" dirty="0">
                <a:solidFill>
                  <a:srgbClr val="FFFFFF"/>
                </a:solidFill>
                <a:latin typeface="Microsoft Sans Serif"/>
                <a:cs typeface="Microsoft Sans Serif"/>
              </a:rPr>
              <a:t>Информация</a:t>
            </a:r>
            <a:r>
              <a:rPr sz="1400" spc="-40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1400" dirty="0">
                <a:solidFill>
                  <a:srgbClr val="FFFFFF"/>
                </a:solidFill>
                <a:latin typeface="Microsoft Sans Serif"/>
                <a:cs typeface="Microsoft Sans Serif"/>
              </a:rPr>
              <a:t>о</a:t>
            </a:r>
            <a:r>
              <a:rPr sz="1400" spc="-30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1400" dirty="0">
                <a:solidFill>
                  <a:srgbClr val="FFFFFF"/>
                </a:solidFill>
                <a:latin typeface="Microsoft Sans Serif"/>
                <a:cs typeface="Microsoft Sans Serif"/>
              </a:rPr>
              <a:t>тестирующих</a:t>
            </a:r>
            <a:r>
              <a:rPr sz="1400" spc="-60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Microsoft Sans Serif"/>
                <a:cs typeface="Microsoft Sans Serif"/>
              </a:rPr>
              <a:t>организациях</a:t>
            </a:r>
            <a:endParaRPr sz="1400">
              <a:latin typeface="Microsoft Sans Serif"/>
              <a:cs typeface="Microsoft Sans Serif"/>
            </a:endParaRPr>
          </a:p>
          <a:p>
            <a:pPr marL="12700" marR="5080" algn="ctr">
              <a:lnSpc>
                <a:spcPct val="100000"/>
              </a:lnSpc>
            </a:pPr>
            <a:r>
              <a:rPr sz="1400" spc="-10" dirty="0">
                <a:solidFill>
                  <a:srgbClr val="FFFFFF"/>
                </a:solidFill>
                <a:latin typeface="Microsoft Sans Serif"/>
                <a:cs typeface="Microsoft Sans Serif"/>
              </a:rPr>
              <a:t>направляется</a:t>
            </a:r>
            <a:r>
              <a:rPr sz="1400" spc="-25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Microsoft Sans Serif"/>
                <a:cs typeface="Microsoft Sans Serif"/>
              </a:rPr>
              <a:t>исполнительным</a:t>
            </a:r>
            <a:r>
              <a:rPr sz="1400" spc="-35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Microsoft Sans Serif"/>
                <a:cs typeface="Microsoft Sans Serif"/>
              </a:rPr>
              <a:t>органом</a:t>
            </a:r>
            <a:r>
              <a:rPr sz="1400" spc="-30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1400" dirty="0">
                <a:solidFill>
                  <a:srgbClr val="FFFFFF"/>
                </a:solidFill>
                <a:latin typeface="Microsoft Sans Serif"/>
                <a:cs typeface="Microsoft Sans Serif"/>
              </a:rPr>
              <a:t>в </a:t>
            </a:r>
            <a:r>
              <a:rPr sz="1400" spc="-10" dirty="0">
                <a:solidFill>
                  <a:srgbClr val="FFFFFF"/>
                </a:solidFill>
                <a:latin typeface="Microsoft Sans Serif"/>
                <a:cs typeface="Microsoft Sans Serif"/>
              </a:rPr>
              <a:t>сфере </a:t>
            </a:r>
            <a:r>
              <a:rPr sz="1400" dirty="0">
                <a:solidFill>
                  <a:srgbClr val="FFFFFF"/>
                </a:solidFill>
                <a:latin typeface="Microsoft Sans Serif"/>
                <a:cs typeface="Microsoft Sans Serif"/>
              </a:rPr>
              <a:t>образования</a:t>
            </a:r>
            <a:r>
              <a:rPr sz="1400" spc="270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1400" dirty="0">
                <a:solidFill>
                  <a:srgbClr val="FFFFFF"/>
                </a:solidFill>
                <a:latin typeface="Microsoft Sans Serif"/>
                <a:cs typeface="Microsoft Sans Serif"/>
              </a:rPr>
              <a:t>в</a:t>
            </a:r>
            <a:r>
              <a:rPr sz="1400" spc="-50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1400" dirty="0">
                <a:solidFill>
                  <a:srgbClr val="FFFFFF"/>
                </a:solidFill>
                <a:latin typeface="Microsoft Sans Serif"/>
                <a:cs typeface="Microsoft Sans Serif"/>
              </a:rPr>
              <a:t>Минпросвещения</a:t>
            </a:r>
            <a:r>
              <a:rPr sz="1400" spc="-45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Microsoft Sans Serif"/>
                <a:cs typeface="Microsoft Sans Serif"/>
              </a:rPr>
              <a:t>России</a:t>
            </a:r>
            <a:r>
              <a:rPr sz="1400" spc="-60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1400" spc="-25" dirty="0">
                <a:solidFill>
                  <a:srgbClr val="FFFFFF"/>
                </a:solidFill>
                <a:latin typeface="Microsoft Sans Serif"/>
                <a:cs typeface="Microsoft Sans Serif"/>
              </a:rPr>
              <a:t>для </a:t>
            </a:r>
            <a:r>
              <a:rPr sz="1400" spc="-20" dirty="0">
                <a:solidFill>
                  <a:srgbClr val="FFFFFF"/>
                </a:solidFill>
                <a:latin typeface="Microsoft Sans Serif"/>
                <a:cs typeface="Microsoft Sans Serif"/>
              </a:rPr>
              <a:t>размещения</a:t>
            </a:r>
            <a:r>
              <a:rPr sz="1400" spc="-15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1400" dirty="0">
                <a:solidFill>
                  <a:srgbClr val="FFFFFF"/>
                </a:solidFill>
                <a:latin typeface="Microsoft Sans Serif"/>
                <a:cs typeface="Microsoft Sans Serif"/>
              </a:rPr>
              <a:t>на</a:t>
            </a:r>
            <a:r>
              <a:rPr sz="1400" spc="-10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1400" dirty="0">
                <a:solidFill>
                  <a:srgbClr val="FFFFFF"/>
                </a:solidFill>
                <a:latin typeface="Microsoft Sans Serif"/>
                <a:cs typeface="Microsoft Sans Serif"/>
              </a:rPr>
              <a:t>сайте</a:t>
            </a:r>
            <a:r>
              <a:rPr sz="1400" spc="-10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1400" dirty="0">
                <a:solidFill>
                  <a:srgbClr val="FFFFFF"/>
                </a:solidFill>
                <a:latin typeface="Microsoft Sans Serif"/>
                <a:cs typeface="Microsoft Sans Serif"/>
              </a:rPr>
              <a:t>в</a:t>
            </a:r>
            <a:r>
              <a:rPr sz="1400" spc="-5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1400" dirty="0">
                <a:solidFill>
                  <a:srgbClr val="FFFFFF"/>
                </a:solidFill>
                <a:latin typeface="Microsoft Sans Serif"/>
                <a:cs typeface="Microsoft Sans Serif"/>
              </a:rPr>
              <a:t>сети</a:t>
            </a:r>
            <a:r>
              <a:rPr sz="1400" spc="-5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Microsoft Sans Serif"/>
                <a:cs typeface="Microsoft Sans Serif"/>
              </a:rPr>
              <a:t>«Интернет»</a:t>
            </a:r>
            <a:endParaRPr sz="1400">
              <a:latin typeface="Microsoft Sans Serif"/>
              <a:cs typeface="Microsoft Sans Serif"/>
            </a:endParaRPr>
          </a:p>
        </p:txBody>
      </p:sp>
      <p:sp>
        <p:nvSpPr>
          <p:cNvPr id="20" name="object 20"/>
          <p:cNvSpPr txBox="1">
            <a:spLocks noGrp="1"/>
          </p:cNvSpPr>
          <p:nvPr>
            <p:ph type="title"/>
          </p:nvPr>
        </p:nvSpPr>
        <p:spPr>
          <a:xfrm>
            <a:off x="-609599" y="157988"/>
            <a:ext cx="11970384" cy="810221"/>
          </a:xfrm>
          <a:prstGeom prst="rect">
            <a:avLst/>
          </a:prstGeom>
        </p:spPr>
        <p:txBody>
          <a:bodyPr vert="horz" wrap="square" lIns="0" tIns="70865" rIns="0" bIns="0" rtlCol="0">
            <a:spAutoFit/>
          </a:bodyPr>
          <a:lstStyle/>
          <a:p>
            <a:pPr marL="2662555">
              <a:lnSpc>
                <a:spcPct val="100000"/>
              </a:lnSpc>
              <a:spcBef>
                <a:spcPts val="100"/>
              </a:spcBef>
            </a:pPr>
            <a:r>
              <a:rPr lang="ru-RU" dirty="0"/>
              <a:t>ПРИКАЗ № 170 от 04 марта 2025г.</a:t>
            </a:r>
            <a:br>
              <a:rPr lang="en-US" dirty="0"/>
            </a:br>
            <a:r>
              <a:rPr lang="ru-RU" dirty="0"/>
              <a:t>ПОРЯДОК ПРОВЕДЕНИЯ ТЕСТИРОВАНИЯ</a:t>
            </a:r>
            <a:endParaRPr spc="-1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22504" y="1362455"/>
            <a:ext cx="4800600" cy="495300"/>
          </a:xfrm>
          <a:custGeom>
            <a:avLst/>
            <a:gdLst/>
            <a:ahLst/>
            <a:cxnLst/>
            <a:rect l="l" t="t" r="r" b="b"/>
            <a:pathLst>
              <a:path w="4800600" h="495300">
                <a:moveTo>
                  <a:pt x="4717923" y="0"/>
                </a:moveTo>
                <a:lnTo>
                  <a:pt x="82740" y="0"/>
                </a:lnTo>
                <a:lnTo>
                  <a:pt x="50534" y="6508"/>
                </a:lnTo>
                <a:lnTo>
                  <a:pt x="24234" y="24257"/>
                </a:lnTo>
                <a:lnTo>
                  <a:pt x="6502" y="50577"/>
                </a:lnTo>
                <a:lnTo>
                  <a:pt x="0" y="82804"/>
                </a:lnTo>
                <a:lnTo>
                  <a:pt x="0" y="412496"/>
                </a:lnTo>
                <a:lnTo>
                  <a:pt x="6502" y="444722"/>
                </a:lnTo>
                <a:lnTo>
                  <a:pt x="24234" y="471043"/>
                </a:lnTo>
                <a:lnTo>
                  <a:pt x="50534" y="488791"/>
                </a:lnTo>
                <a:lnTo>
                  <a:pt x="82740" y="495300"/>
                </a:lnTo>
                <a:lnTo>
                  <a:pt x="4717923" y="495300"/>
                </a:lnTo>
                <a:lnTo>
                  <a:pt x="4750075" y="488791"/>
                </a:lnTo>
                <a:lnTo>
                  <a:pt x="4776358" y="471043"/>
                </a:lnTo>
                <a:lnTo>
                  <a:pt x="4794093" y="444722"/>
                </a:lnTo>
                <a:lnTo>
                  <a:pt x="4800600" y="412496"/>
                </a:lnTo>
                <a:lnTo>
                  <a:pt x="4800600" y="82804"/>
                </a:lnTo>
                <a:lnTo>
                  <a:pt x="4794093" y="50577"/>
                </a:lnTo>
                <a:lnTo>
                  <a:pt x="4776358" y="24256"/>
                </a:lnTo>
                <a:lnTo>
                  <a:pt x="4750075" y="6508"/>
                </a:lnTo>
                <a:lnTo>
                  <a:pt x="4717923" y="0"/>
                </a:lnTo>
                <a:close/>
              </a:path>
            </a:pathLst>
          </a:custGeom>
          <a:solidFill>
            <a:srgbClr val="0033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301548" y="1469593"/>
            <a:ext cx="327279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dirty="0">
                <a:solidFill>
                  <a:srgbClr val="FFFFFF"/>
                </a:solidFill>
                <a:latin typeface="Arial"/>
                <a:cs typeface="Arial"/>
              </a:rPr>
              <a:t>3</a:t>
            </a:r>
            <a:r>
              <a:rPr sz="1600" b="1" spc="-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b="1" spc="-50" dirty="0">
                <a:solidFill>
                  <a:srgbClr val="FFFFFF"/>
                </a:solidFill>
                <a:latin typeface="Arial"/>
                <a:cs typeface="Arial"/>
              </a:rPr>
              <a:t>РЕЗУЛЬТАТЫ</a:t>
            </a:r>
            <a:r>
              <a:rPr sz="1600" b="1" spc="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FFFFFF"/>
                </a:solidFill>
                <a:latin typeface="Arial"/>
                <a:cs typeface="Arial"/>
              </a:rPr>
              <a:t>ТЕСТИРОВАНИЯ</a:t>
            </a:r>
            <a:endParaRPr sz="1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47878" y="2119376"/>
            <a:ext cx="4156075" cy="939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Arial MT"/>
                <a:cs typeface="Arial MT"/>
              </a:rPr>
              <a:t>1.</a:t>
            </a:r>
            <a:r>
              <a:rPr sz="1200" spc="-30" dirty="0">
                <a:latin typeface="Arial MT"/>
                <a:cs typeface="Arial MT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Тестирующая</a:t>
            </a:r>
            <a:r>
              <a:rPr sz="1200" spc="-20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организация</a:t>
            </a:r>
            <a:r>
              <a:rPr sz="1200" spc="-25" dirty="0">
                <a:latin typeface="Microsoft Sans Serif"/>
                <a:cs typeface="Microsoft Sans Serif"/>
              </a:rPr>
              <a:t> </a:t>
            </a:r>
            <a:r>
              <a:rPr sz="1200" dirty="0">
                <a:latin typeface="Microsoft Sans Serif"/>
                <a:cs typeface="Microsoft Sans Serif"/>
              </a:rPr>
              <a:t>в</a:t>
            </a:r>
            <a:r>
              <a:rPr sz="1200" spc="5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течение</a:t>
            </a:r>
            <a:r>
              <a:rPr sz="1200" spc="-30" dirty="0">
                <a:latin typeface="Microsoft Sans Serif"/>
                <a:cs typeface="Microsoft Sans Serif"/>
              </a:rPr>
              <a:t> </a:t>
            </a:r>
            <a:r>
              <a:rPr sz="1200" dirty="0">
                <a:latin typeface="Microsoft Sans Serif"/>
                <a:cs typeface="Microsoft Sans Serif"/>
              </a:rPr>
              <a:t>3</a:t>
            </a:r>
            <a:r>
              <a:rPr sz="1200" spc="-5" dirty="0">
                <a:latin typeface="Microsoft Sans Serif"/>
                <a:cs typeface="Microsoft Sans Serif"/>
              </a:rPr>
              <a:t> </a:t>
            </a:r>
            <a:r>
              <a:rPr sz="1200" dirty="0">
                <a:latin typeface="Microsoft Sans Serif"/>
                <a:cs typeface="Microsoft Sans Serif"/>
              </a:rPr>
              <a:t>рабочих</a:t>
            </a:r>
            <a:r>
              <a:rPr sz="1200" spc="-25" dirty="0">
                <a:latin typeface="Microsoft Sans Serif"/>
                <a:cs typeface="Microsoft Sans Serif"/>
              </a:rPr>
              <a:t> </a:t>
            </a:r>
            <a:r>
              <a:rPr sz="1200" dirty="0">
                <a:latin typeface="Microsoft Sans Serif"/>
                <a:cs typeface="Microsoft Sans Serif"/>
              </a:rPr>
              <a:t>дней</a:t>
            </a:r>
            <a:r>
              <a:rPr sz="1200" spc="-5" dirty="0">
                <a:latin typeface="Microsoft Sans Serif"/>
                <a:cs typeface="Microsoft Sans Serif"/>
              </a:rPr>
              <a:t> </a:t>
            </a:r>
            <a:r>
              <a:rPr sz="1200" spc="-25" dirty="0">
                <a:latin typeface="Microsoft Sans Serif"/>
                <a:cs typeface="Microsoft Sans Serif"/>
              </a:rPr>
              <a:t>со </a:t>
            </a:r>
            <a:r>
              <a:rPr sz="1200" dirty="0">
                <a:latin typeface="Microsoft Sans Serif"/>
                <a:cs typeface="Microsoft Sans Serif"/>
              </a:rPr>
              <a:t>дня</a:t>
            </a:r>
            <a:r>
              <a:rPr sz="1200" spc="-10" dirty="0">
                <a:latin typeface="Microsoft Sans Serif"/>
                <a:cs typeface="Microsoft Sans Serif"/>
              </a:rPr>
              <a:t> прохождения</a:t>
            </a:r>
            <a:r>
              <a:rPr sz="1200" spc="-35" dirty="0">
                <a:latin typeface="Microsoft Sans Serif"/>
                <a:cs typeface="Microsoft Sans Serif"/>
              </a:rPr>
              <a:t> </a:t>
            </a:r>
            <a:r>
              <a:rPr sz="1200" dirty="0">
                <a:latin typeface="Microsoft Sans Serif"/>
                <a:cs typeface="Microsoft Sans Serif"/>
              </a:rPr>
              <a:t>тестирования</a:t>
            </a:r>
            <a:r>
              <a:rPr sz="1200" spc="-35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передает</a:t>
            </a:r>
            <a:r>
              <a:rPr sz="1200" spc="-25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сведения</a:t>
            </a:r>
            <a:r>
              <a:rPr sz="1200" spc="-35" dirty="0">
                <a:latin typeface="Microsoft Sans Serif"/>
                <a:cs typeface="Microsoft Sans Serif"/>
              </a:rPr>
              <a:t> </a:t>
            </a:r>
            <a:r>
              <a:rPr sz="1200" spc="-50" dirty="0">
                <a:latin typeface="Microsoft Sans Serif"/>
                <a:cs typeface="Microsoft Sans Serif"/>
              </a:rPr>
              <a:t>о</a:t>
            </a:r>
            <a:endParaRPr sz="1200" dirty="0">
              <a:latin typeface="Microsoft Sans Serif"/>
              <a:cs typeface="Microsoft Sans Serif"/>
            </a:endParaRPr>
          </a:p>
          <a:p>
            <a:pPr marL="12700" marR="232410">
              <a:lnSpc>
                <a:spcPct val="100000"/>
              </a:lnSpc>
            </a:pPr>
            <a:r>
              <a:rPr sz="1200" spc="-10" dirty="0">
                <a:latin typeface="Microsoft Sans Serif"/>
                <a:cs typeface="Microsoft Sans Serif"/>
              </a:rPr>
              <a:t>тестировании</a:t>
            </a:r>
            <a:r>
              <a:rPr sz="1200" spc="-30" dirty="0">
                <a:latin typeface="Microsoft Sans Serif"/>
                <a:cs typeface="Microsoft Sans Serif"/>
              </a:rPr>
              <a:t> </a:t>
            </a:r>
            <a:r>
              <a:rPr sz="1200" dirty="0">
                <a:latin typeface="Microsoft Sans Serif"/>
                <a:cs typeface="Microsoft Sans Serif"/>
              </a:rPr>
              <a:t>в</a:t>
            </a:r>
            <a:r>
              <a:rPr sz="1200" spc="15" dirty="0">
                <a:latin typeface="Microsoft Sans Serif"/>
                <a:cs typeface="Microsoft Sans Serif"/>
              </a:rPr>
              <a:t> </a:t>
            </a:r>
            <a:r>
              <a:rPr sz="1200" dirty="0">
                <a:latin typeface="Microsoft Sans Serif"/>
                <a:cs typeface="Microsoft Sans Serif"/>
              </a:rPr>
              <a:t>ту</a:t>
            </a:r>
            <a:r>
              <a:rPr sz="1200" spc="10" dirty="0">
                <a:latin typeface="Microsoft Sans Serif"/>
                <a:cs typeface="Microsoft Sans Serif"/>
              </a:rPr>
              <a:t> </a:t>
            </a:r>
            <a:r>
              <a:rPr sz="1200" spc="-30" dirty="0">
                <a:latin typeface="Microsoft Sans Serif"/>
                <a:cs typeface="Microsoft Sans Serif"/>
              </a:rPr>
              <a:t>школу,</a:t>
            </a:r>
            <a:r>
              <a:rPr sz="1200" spc="5" dirty="0">
                <a:latin typeface="Microsoft Sans Serif"/>
                <a:cs typeface="Microsoft Sans Serif"/>
              </a:rPr>
              <a:t> </a:t>
            </a:r>
            <a:r>
              <a:rPr sz="1200" dirty="0">
                <a:latin typeface="Microsoft Sans Serif"/>
                <a:cs typeface="Microsoft Sans Serif"/>
              </a:rPr>
              <a:t>в</a:t>
            </a:r>
            <a:r>
              <a:rPr sz="1200" spc="20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которую</a:t>
            </a:r>
            <a:r>
              <a:rPr sz="1200" spc="-20" dirty="0">
                <a:latin typeface="Microsoft Sans Serif"/>
                <a:cs typeface="Microsoft Sans Serif"/>
              </a:rPr>
              <a:t> </a:t>
            </a:r>
            <a:r>
              <a:rPr sz="1200" dirty="0">
                <a:latin typeface="Microsoft Sans Serif"/>
                <a:cs typeface="Microsoft Sans Serif"/>
              </a:rPr>
              <a:t>было</a:t>
            </a:r>
            <a:r>
              <a:rPr sz="1200" spc="10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подано заявление</a:t>
            </a:r>
            <a:r>
              <a:rPr sz="1200" spc="-30" dirty="0">
                <a:latin typeface="Microsoft Sans Serif"/>
                <a:cs typeface="Microsoft Sans Serif"/>
              </a:rPr>
              <a:t> </a:t>
            </a:r>
            <a:r>
              <a:rPr sz="1200" dirty="0">
                <a:latin typeface="Microsoft Sans Serif"/>
                <a:cs typeface="Microsoft Sans Serif"/>
              </a:rPr>
              <a:t>о</a:t>
            </a:r>
            <a:r>
              <a:rPr sz="1200" spc="-10" dirty="0">
                <a:latin typeface="Microsoft Sans Serif"/>
                <a:cs typeface="Microsoft Sans Serif"/>
              </a:rPr>
              <a:t> </a:t>
            </a:r>
            <a:r>
              <a:rPr sz="1200" dirty="0">
                <a:latin typeface="Microsoft Sans Serif"/>
                <a:cs typeface="Microsoft Sans Serif"/>
              </a:rPr>
              <a:t>приеме</a:t>
            </a:r>
            <a:r>
              <a:rPr sz="1200" spc="-25" dirty="0">
                <a:latin typeface="Microsoft Sans Serif"/>
                <a:cs typeface="Microsoft Sans Serif"/>
              </a:rPr>
              <a:t> </a:t>
            </a:r>
            <a:r>
              <a:rPr sz="1200" dirty="0">
                <a:latin typeface="Microsoft Sans Serif"/>
                <a:cs typeface="Microsoft Sans Serif"/>
              </a:rPr>
              <a:t>на</a:t>
            </a:r>
            <a:r>
              <a:rPr sz="1200" spc="-20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обучение.</a:t>
            </a:r>
            <a:r>
              <a:rPr sz="1200" spc="-5" dirty="0">
                <a:latin typeface="Microsoft Sans Serif"/>
                <a:cs typeface="Microsoft Sans Serif"/>
              </a:rPr>
              <a:t> </a:t>
            </a:r>
            <a:r>
              <a:rPr sz="1200" dirty="0">
                <a:latin typeface="Microsoft Sans Serif"/>
                <a:cs typeface="Microsoft Sans Serif"/>
              </a:rPr>
              <a:t>Школа</a:t>
            </a:r>
            <a:r>
              <a:rPr sz="1200" spc="-30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информирует родителей</a:t>
            </a:r>
            <a:r>
              <a:rPr sz="1200" spc="-20" dirty="0">
                <a:latin typeface="Microsoft Sans Serif"/>
                <a:cs typeface="Microsoft Sans Serif"/>
              </a:rPr>
              <a:t> </a:t>
            </a:r>
            <a:r>
              <a:rPr sz="1200" dirty="0">
                <a:latin typeface="Microsoft Sans Serif"/>
                <a:cs typeface="Microsoft Sans Serif"/>
              </a:rPr>
              <a:t>о</a:t>
            </a:r>
            <a:r>
              <a:rPr sz="1200" spc="15" dirty="0">
                <a:latin typeface="Microsoft Sans Serif"/>
                <a:cs typeface="Microsoft Sans Serif"/>
              </a:rPr>
              <a:t> </a:t>
            </a:r>
            <a:r>
              <a:rPr sz="1200" spc="-25" dirty="0">
                <a:latin typeface="Microsoft Sans Serif"/>
                <a:cs typeface="Microsoft Sans Serif"/>
              </a:rPr>
              <a:t>результатах</a:t>
            </a:r>
            <a:r>
              <a:rPr sz="1200" spc="-20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тестирования.</a:t>
            </a:r>
            <a:endParaRPr sz="1200" dirty="0">
              <a:latin typeface="Microsoft Sans Serif"/>
              <a:cs typeface="Microsoft Sans Serif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47878" y="3174238"/>
            <a:ext cx="4184650" cy="939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Arial MT"/>
                <a:cs typeface="Arial MT"/>
              </a:rPr>
              <a:t>2.</a:t>
            </a:r>
            <a:r>
              <a:rPr sz="1200" spc="-30" dirty="0">
                <a:latin typeface="Arial MT"/>
                <a:cs typeface="Arial MT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Исполнительные</a:t>
            </a:r>
            <a:r>
              <a:rPr sz="1200" spc="-15" dirty="0">
                <a:latin typeface="Microsoft Sans Serif"/>
                <a:cs typeface="Microsoft Sans Serif"/>
              </a:rPr>
              <a:t> </a:t>
            </a:r>
            <a:r>
              <a:rPr sz="1200" dirty="0">
                <a:latin typeface="Microsoft Sans Serif"/>
                <a:cs typeface="Microsoft Sans Serif"/>
              </a:rPr>
              <a:t>органы</a:t>
            </a:r>
            <a:r>
              <a:rPr sz="1200" spc="-30" dirty="0">
                <a:latin typeface="Microsoft Sans Serif"/>
                <a:cs typeface="Microsoft Sans Serif"/>
              </a:rPr>
              <a:t> </a:t>
            </a:r>
            <a:r>
              <a:rPr sz="1200" dirty="0">
                <a:latin typeface="Microsoft Sans Serif"/>
                <a:cs typeface="Microsoft Sans Serif"/>
              </a:rPr>
              <a:t>в</a:t>
            </a:r>
            <a:r>
              <a:rPr sz="1200" spc="10" dirty="0">
                <a:latin typeface="Microsoft Sans Serif"/>
                <a:cs typeface="Microsoft Sans Serif"/>
              </a:rPr>
              <a:t> </a:t>
            </a:r>
            <a:r>
              <a:rPr sz="1200" dirty="0">
                <a:latin typeface="Microsoft Sans Serif"/>
                <a:cs typeface="Microsoft Sans Serif"/>
              </a:rPr>
              <a:t>сфере</a:t>
            </a:r>
            <a:r>
              <a:rPr sz="1200" spc="-25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образования предоставляют</a:t>
            </a:r>
            <a:r>
              <a:rPr sz="1200" spc="-40" dirty="0">
                <a:latin typeface="Microsoft Sans Serif"/>
                <a:cs typeface="Microsoft Sans Serif"/>
              </a:rPr>
              <a:t> МВД</a:t>
            </a:r>
            <a:r>
              <a:rPr sz="1200" spc="-10" dirty="0">
                <a:latin typeface="Microsoft Sans Serif"/>
                <a:cs typeface="Microsoft Sans Serif"/>
              </a:rPr>
              <a:t> </a:t>
            </a:r>
            <a:r>
              <a:rPr sz="1200" dirty="0">
                <a:latin typeface="Microsoft Sans Serif"/>
                <a:cs typeface="Microsoft Sans Serif"/>
              </a:rPr>
              <a:t>доступ</a:t>
            </a:r>
            <a:r>
              <a:rPr sz="1200" spc="-5" dirty="0">
                <a:latin typeface="Microsoft Sans Serif"/>
                <a:cs typeface="Microsoft Sans Serif"/>
              </a:rPr>
              <a:t> </a:t>
            </a:r>
            <a:r>
              <a:rPr sz="1200" dirty="0">
                <a:latin typeface="Microsoft Sans Serif"/>
                <a:cs typeface="Microsoft Sans Serif"/>
              </a:rPr>
              <a:t>к</a:t>
            </a:r>
            <a:r>
              <a:rPr sz="1200" spc="-5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сведениям</a:t>
            </a:r>
            <a:r>
              <a:rPr sz="1200" spc="-15" dirty="0">
                <a:latin typeface="Microsoft Sans Serif"/>
                <a:cs typeface="Microsoft Sans Serif"/>
              </a:rPr>
              <a:t> </a:t>
            </a:r>
            <a:r>
              <a:rPr sz="1200" dirty="0">
                <a:latin typeface="Microsoft Sans Serif"/>
                <a:cs typeface="Microsoft Sans Serif"/>
              </a:rPr>
              <a:t>о</a:t>
            </a:r>
            <a:r>
              <a:rPr sz="1200" spc="-10" dirty="0">
                <a:latin typeface="Microsoft Sans Serif"/>
                <a:cs typeface="Microsoft Sans Serif"/>
              </a:rPr>
              <a:t> тестировании</a:t>
            </a:r>
            <a:r>
              <a:rPr sz="1200" spc="-25" dirty="0">
                <a:latin typeface="Microsoft Sans Serif"/>
                <a:cs typeface="Microsoft Sans Serif"/>
              </a:rPr>
              <a:t> </a:t>
            </a:r>
            <a:r>
              <a:rPr sz="1200" spc="-50" dirty="0">
                <a:latin typeface="Microsoft Sans Serif"/>
                <a:cs typeface="Microsoft Sans Serif"/>
              </a:rPr>
              <a:t>и </a:t>
            </a:r>
            <a:r>
              <a:rPr sz="1200" spc="-10" dirty="0">
                <a:latin typeface="Microsoft Sans Serif"/>
                <a:cs typeface="Microsoft Sans Serif"/>
              </a:rPr>
              <a:t>зачислении </a:t>
            </a:r>
            <a:r>
              <a:rPr sz="1200" dirty="0">
                <a:latin typeface="Microsoft Sans Serif"/>
                <a:cs typeface="Microsoft Sans Serif"/>
              </a:rPr>
              <a:t>в</a:t>
            </a:r>
            <a:r>
              <a:rPr sz="1200" spc="-5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школу</a:t>
            </a:r>
            <a:r>
              <a:rPr sz="1200" spc="-15" dirty="0">
                <a:latin typeface="Microsoft Sans Serif"/>
                <a:cs typeface="Microsoft Sans Serif"/>
              </a:rPr>
              <a:t> </a:t>
            </a:r>
            <a:r>
              <a:rPr sz="1200" dirty="0">
                <a:latin typeface="Microsoft Sans Serif"/>
                <a:cs typeface="Microsoft Sans Serif"/>
              </a:rPr>
              <a:t>в</a:t>
            </a:r>
            <a:r>
              <a:rPr sz="1200" spc="5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государственных</a:t>
            </a:r>
            <a:r>
              <a:rPr sz="1200" spc="-30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информационных системах</a:t>
            </a:r>
            <a:r>
              <a:rPr sz="1200" spc="-40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субъектах</a:t>
            </a:r>
            <a:r>
              <a:rPr sz="1200" spc="-30" dirty="0">
                <a:latin typeface="Microsoft Sans Serif"/>
                <a:cs typeface="Microsoft Sans Serif"/>
              </a:rPr>
              <a:t> </a:t>
            </a:r>
            <a:r>
              <a:rPr sz="1200" spc="-35" dirty="0">
                <a:latin typeface="Microsoft Sans Serif"/>
                <a:cs typeface="Microsoft Sans Serif"/>
              </a:rPr>
              <a:t>РФ</a:t>
            </a:r>
            <a:r>
              <a:rPr sz="1200" spc="-20" dirty="0">
                <a:latin typeface="Microsoft Sans Serif"/>
                <a:cs typeface="Microsoft Sans Serif"/>
              </a:rPr>
              <a:t> </a:t>
            </a:r>
            <a:r>
              <a:rPr sz="1200" dirty="0">
                <a:latin typeface="Microsoft Sans Serif"/>
                <a:cs typeface="Microsoft Sans Serif"/>
              </a:rPr>
              <a:t>и</a:t>
            </a:r>
            <a:r>
              <a:rPr sz="1200" spc="-10" dirty="0">
                <a:latin typeface="Microsoft Sans Serif"/>
                <a:cs typeface="Microsoft Sans Serif"/>
              </a:rPr>
              <a:t> </a:t>
            </a:r>
            <a:r>
              <a:rPr sz="1200" dirty="0">
                <a:latin typeface="Microsoft Sans Serif"/>
                <a:cs typeface="Microsoft Sans Serif"/>
              </a:rPr>
              <a:t>(или)</a:t>
            </a:r>
            <a:r>
              <a:rPr sz="1200" spc="5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посредством</a:t>
            </a:r>
            <a:r>
              <a:rPr sz="1200" spc="-25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системы </a:t>
            </a:r>
            <a:r>
              <a:rPr sz="1200" spc="-20" dirty="0">
                <a:latin typeface="Microsoft Sans Serif"/>
                <a:cs typeface="Microsoft Sans Serif"/>
              </a:rPr>
              <a:t>междведомственного</a:t>
            </a:r>
            <a:r>
              <a:rPr sz="1200" spc="-15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электронного</a:t>
            </a:r>
            <a:r>
              <a:rPr sz="1200" spc="-15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взаимодействия.</a:t>
            </a:r>
            <a:endParaRPr sz="1200">
              <a:latin typeface="Microsoft Sans Serif"/>
              <a:cs typeface="Microsoft Sans Serif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230882" y="4466082"/>
            <a:ext cx="2573655" cy="19469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10" dirty="0">
                <a:solidFill>
                  <a:srgbClr val="003366"/>
                </a:solidFill>
                <a:latin typeface="Microsoft Sans Serif"/>
                <a:cs typeface="Microsoft Sans Serif"/>
              </a:rPr>
              <a:t>Руководитель</a:t>
            </a:r>
            <a:endParaRPr sz="1400" dirty="0">
              <a:latin typeface="Microsoft Sans Serif"/>
              <a:cs typeface="Microsoft Sans Serif"/>
            </a:endParaRPr>
          </a:p>
          <a:p>
            <a:pPr marL="12700" marR="681990">
              <a:lnSpc>
                <a:spcPct val="100000"/>
              </a:lnSpc>
              <a:spcBef>
                <a:spcPts val="5"/>
              </a:spcBef>
            </a:pPr>
            <a:r>
              <a:rPr sz="1400" spc="-20" dirty="0">
                <a:solidFill>
                  <a:srgbClr val="003366"/>
                </a:solidFill>
                <a:latin typeface="Microsoft Sans Serif"/>
                <a:cs typeface="Microsoft Sans Serif"/>
              </a:rPr>
              <a:t>общеобразовательной </a:t>
            </a:r>
            <a:r>
              <a:rPr sz="1400" spc="-10" dirty="0">
                <a:solidFill>
                  <a:srgbClr val="003366"/>
                </a:solidFill>
                <a:latin typeface="Microsoft Sans Serif"/>
                <a:cs typeface="Microsoft Sans Serif"/>
              </a:rPr>
              <a:t>организации</a:t>
            </a:r>
            <a:r>
              <a:rPr sz="1400" spc="-45" dirty="0">
                <a:solidFill>
                  <a:srgbClr val="003366"/>
                </a:solidFill>
                <a:latin typeface="Microsoft Sans Serif"/>
                <a:cs typeface="Microsoft Sans Serif"/>
              </a:rPr>
              <a:t> </a:t>
            </a:r>
            <a:r>
              <a:rPr sz="1400" spc="-10" dirty="0">
                <a:solidFill>
                  <a:srgbClr val="003366"/>
                </a:solidFill>
                <a:latin typeface="Microsoft Sans Serif"/>
                <a:cs typeface="Microsoft Sans Serif"/>
              </a:rPr>
              <a:t>издает</a:t>
            </a:r>
            <a:endParaRPr sz="1400" dirty="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</a:pPr>
            <a:r>
              <a:rPr sz="1400" spc="-10" dirty="0">
                <a:solidFill>
                  <a:srgbClr val="003366"/>
                </a:solidFill>
                <a:latin typeface="Microsoft Sans Serif"/>
                <a:cs typeface="Microsoft Sans Serif"/>
              </a:rPr>
              <a:t>распорядительный</a:t>
            </a:r>
            <a:r>
              <a:rPr sz="1400" spc="-50" dirty="0">
                <a:solidFill>
                  <a:srgbClr val="003366"/>
                </a:solidFill>
                <a:latin typeface="Microsoft Sans Serif"/>
                <a:cs typeface="Microsoft Sans Serif"/>
              </a:rPr>
              <a:t> </a:t>
            </a:r>
            <a:r>
              <a:rPr sz="1400" dirty="0">
                <a:solidFill>
                  <a:srgbClr val="003366"/>
                </a:solidFill>
                <a:latin typeface="Microsoft Sans Serif"/>
                <a:cs typeface="Microsoft Sans Serif"/>
              </a:rPr>
              <a:t>акт</a:t>
            </a:r>
            <a:r>
              <a:rPr sz="1400" spc="-20" dirty="0">
                <a:solidFill>
                  <a:srgbClr val="003366"/>
                </a:solidFill>
                <a:latin typeface="Microsoft Sans Serif"/>
                <a:cs typeface="Microsoft Sans Serif"/>
              </a:rPr>
              <a:t> </a:t>
            </a:r>
            <a:r>
              <a:rPr sz="1400" spc="-50" dirty="0">
                <a:solidFill>
                  <a:srgbClr val="003366"/>
                </a:solidFill>
                <a:latin typeface="Microsoft Sans Serif"/>
                <a:cs typeface="Microsoft Sans Serif"/>
              </a:rPr>
              <a:t>о</a:t>
            </a:r>
            <a:endParaRPr sz="1400" dirty="0">
              <a:latin typeface="Microsoft Sans Serif"/>
              <a:cs typeface="Microsoft Sans Serif"/>
            </a:endParaRPr>
          </a:p>
          <a:p>
            <a:pPr marL="12700" marR="5080">
              <a:lnSpc>
                <a:spcPct val="100000"/>
              </a:lnSpc>
            </a:pPr>
            <a:r>
              <a:rPr sz="1400" dirty="0">
                <a:solidFill>
                  <a:srgbClr val="003366"/>
                </a:solidFill>
                <a:latin typeface="Microsoft Sans Serif"/>
                <a:cs typeface="Microsoft Sans Serif"/>
              </a:rPr>
              <a:t>приеме</a:t>
            </a:r>
            <a:r>
              <a:rPr sz="1400" spc="-45" dirty="0">
                <a:solidFill>
                  <a:srgbClr val="003366"/>
                </a:solidFill>
                <a:latin typeface="Microsoft Sans Serif"/>
                <a:cs typeface="Microsoft Sans Serif"/>
              </a:rPr>
              <a:t> </a:t>
            </a:r>
            <a:r>
              <a:rPr sz="1400" dirty="0">
                <a:solidFill>
                  <a:srgbClr val="003366"/>
                </a:solidFill>
                <a:latin typeface="Microsoft Sans Serif"/>
                <a:cs typeface="Microsoft Sans Serif"/>
              </a:rPr>
              <a:t>на</a:t>
            </a:r>
            <a:r>
              <a:rPr sz="1400" spc="-45" dirty="0">
                <a:solidFill>
                  <a:srgbClr val="003366"/>
                </a:solidFill>
                <a:latin typeface="Microsoft Sans Serif"/>
                <a:cs typeface="Microsoft Sans Serif"/>
              </a:rPr>
              <a:t> </a:t>
            </a:r>
            <a:r>
              <a:rPr sz="1400" dirty="0">
                <a:solidFill>
                  <a:srgbClr val="003366"/>
                </a:solidFill>
                <a:latin typeface="Microsoft Sans Serif"/>
                <a:cs typeface="Microsoft Sans Serif"/>
              </a:rPr>
              <a:t>обучение</a:t>
            </a:r>
            <a:r>
              <a:rPr sz="1400" spc="-45" dirty="0">
                <a:solidFill>
                  <a:srgbClr val="003366"/>
                </a:solidFill>
                <a:latin typeface="Microsoft Sans Serif"/>
                <a:cs typeface="Microsoft Sans Serif"/>
              </a:rPr>
              <a:t> </a:t>
            </a:r>
            <a:r>
              <a:rPr sz="1400" spc="-10" dirty="0">
                <a:solidFill>
                  <a:srgbClr val="003366"/>
                </a:solidFill>
                <a:latin typeface="Microsoft Sans Serif"/>
                <a:cs typeface="Microsoft Sans Serif"/>
              </a:rPr>
              <a:t>ребенка</a:t>
            </a:r>
            <a:r>
              <a:rPr sz="1400" spc="-80" dirty="0">
                <a:solidFill>
                  <a:srgbClr val="003366"/>
                </a:solidFill>
                <a:latin typeface="Microsoft Sans Serif"/>
                <a:cs typeface="Microsoft Sans Serif"/>
              </a:rPr>
              <a:t> </a:t>
            </a:r>
            <a:r>
              <a:rPr sz="1400" spc="-50" dirty="0">
                <a:solidFill>
                  <a:srgbClr val="003366"/>
                </a:solidFill>
                <a:latin typeface="Microsoft Sans Serif"/>
                <a:cs typeface="Microsoft Sans Serif"/>
              </a:rPr>
              <a:t>в </a:t>
            </a:r>
            <a:r>
              <a:rPr sz="1400" spc="-10" dirty="0">
                <a:solidFill>
                  <a:srgbClr val="003366"/>
                </a:solidFill>
                <a:latin typeface="Microsoft Sans Serif"/>
                <a:cs typeface="Microsoft Sans Serif"/>
              </a:rPr>
              <a:t>течение</a:t>
            </a:r>
            <a:r>
              <a:rPr sz="1400" spc="-50" dirty="0">
                <a:solidFill>
                  <a:srgbClr val="003366"/>
                </a:solidFill>
                <a:latin typeface="Microsoft Sans Serif"/>
                <a:cs typeface="Microsoft Sans Serif"/>
              </a:rPr>
              <a:t> </a:t>
            </a:r>
            <a:r>
              <a:rPr sz="1400" dirty="0">
                <a:solidFill>
                  <a:srgbClr val="003366"/>
                </a:solidFill>
                <a:latin typeface="Microsoft Sans Serif"/>
                <a:cs typeface="Microsoft Sans Serif"/>
              </a:rPr>
              <a:t>5</a:t>
            </a:r>
            <a:r>
              <a:rPr sz="1400" spc="-30" dirty="0">
                <a:solidFill>
                  <a:srgbClr val="003366"/>
                </a:solidFill>
                <a:latin typeface="Microsoft Sans Serif"/>
                <a:cs typeface="Microsoft Sans Serif"/>
              </a:rPr>
              <a:t> </a:t>
            </a:r>
            <a:r>
              <a:rPr sz="1400" dirty="0">
                <a:solidFill>
                  <a:srgbClr val="003366"/>
                </a:solidFill>
                <a:latin typeface="Microsoft Sans Serif"/>
                <a:cs typeface="Microsoft Sans Serif"/>
              </a:rPr>
              <a:t>рабочих</a:t>
            </a:r>
            <a:r>
              <a:rPr sz="1400" spc="-30" dirty="0">
                <a:solidFill>
                  <a:srgbClr val="003366"/>
                </a:solidFill>
                <a:latin typeface="Microsoft Sans Serif"/>
                <a:cs typeface="Microsoft Sans Serif"/>
              </a:rPr>
              <a:t> </a:t>
            </a:r>
            <a:r>
              <a:rPr sz="1400" dirty="0">
                <a:solidFill>
                  <a:srgbClr val="003366"/>
                </a:solidFill>
                <a:latin typeface="Microsoft Sans Serif"/>
                <a:cs typeface="Microsoft Sans Serif"/>
              </a:rPr>
              <a:t>дней</a:t>
            </a:r>
            <a:r>
              <a:rPr sz="1400" spc="-30" dirty="0">
                <a:solidFill>
                  <a:srgbClr val="003366"/>
                </a:solidFill>
                <a:latin typeface="Microsoft Sans Serif"/>
                <a:cs typeface="Microsoft Sans Serif"/>
              </a:rPr>
              <a:t> </a:t>
            </a:r>
            <a:r>
              <a:rPr sz="1400" spc="-20" dirty="0">
                <a:solidFill>
                  <a:srgbClr val="003366"/>
                </a:solidFill>
                <a:latin typeface="Microsoft Sans Serif"/>
                <a:cs typeface="Microsoft Sans Serif"/>
              </a:rPr>
              <a:t>после </a:t>
            </a:r>
            <a:r>
              <a:rPr sz="1400" spc="-10" dirty="0">
                <a:solidFill>
                  <a:srgbClr val="003366"/>
                </a:solidFill>
                <a:latin typeface="Microsoft Sans Serif"/>
                <a:cs typeface="Microsoft Sans Serif"/>
              </a:rPr>
              <a:t>официального</a:t>
            </a:r>
            <a:r>
              <a:rPr sz="1400" spc="10" dirty="0">
                <a:solidFill>
                  <a:srgbClr val="003366"/>
                </a:solidFill>
                <a:latin typeface="Microsoft Sans Serif"/>
                <a:cs typeface="Microsoft Sans Serif"/>
              </a:rPr>
              <a:t> </a:t>
            </a:r>
            <a:r>
              <a:rPr sz="1400" spc="-10" dirty="0">
                <a:solidFill>
                  <a:srgbClr val="003366"/>
                </a:solidFill>
                <a:latin typeface="Microsoft Sans Serif"/>
                <a:cs typeface="Microsoft Sans Serif"/>
              </a:rPr>
              <a:t>поступления </a:t>
            </a:r>
            <a:r>
              <a:rPr sz="1400" dirty="0">
                <a:solidFill>
                  <a:srgbClr val="003366"/>
                </a:solidFill>
                <a:latin typeface="Microsoft Sans Serif"/>
                <a:cs typeface="Microsoft Sans Serif"/>
              </a:rPr>
              <a:t>информации</a:t>
            </a:r>
            <a:r>
              <a:rPr sz="1400" spc="-40" dirty="0">
                <a:solidFill>
                  <a:srgbClr val="003366"/>
                </a:solidFill>
                <a:latin typeface="Microsoft Sans Serif"/>
                <a:cs typeface="Microsoft Sans Serif"/>
              </a:rPr>
              <a:t> </a:t>
            </a:r>
            <a:r>
              <a:rPr sz="1400" dirty="0">
                <a:solidFill>
                  <a:srgbClr val="003366"/>
                </a:solidFill>
                <a:latin typeface="Microsoft Sans Serif"/>
                <a:cs typeface="Microsoft Sans Serif"/>
              </a:rPr>
              <a:t>об</a:t>
            </a:r>
            <a:r>
              <a:rPr sz="1400" spc="-40" dirty="0">
                <a:solidFill>
                  <a:srgbClr val="003366"/>
                </a:solidFill>
                <a:latin typeface="Microsoft Sans Serif"/>
                <a:cs typeface="Microsoft Sans Serif"/>
              </a:rPr>
              <a:t> </a:t>
            </a:r>
            <a:r>
              <a:rPr sz="1400" b="1" spc="-10" dirty="0">
                <a:solidFill>
                  <a:srgbClr val="003366"/>
                </a:solidFill>
                <a:latin typeface="Arial"/>
                <a:cs typeface="Arial"/>
              </a:rPr>
              <a:t>успешном</a:t>
            </a:r>
            <a:endParaRPr sz="14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400" b="1" spc="-10" dirty="0">
                <a:solidFill>
                  <a:srgbClr val="003366"/>
                </a:solidFill>
                <a:latin typeface="Arial"/>
                <a:cs typeface="Arial"/>
              </a:rPr>
              <a:t>прохождении</a:t>
            </a:r>
            <a:r>
              <a:rPr sz="1400" b="1" spc="-3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400" b="1" spc="-10" dirty="0">
                <a:solidFill>
                  <a:srgbClr val="003366"/>
                </a:solidFill>
                <a:latin typeface="Arial"/>
                <a:cs typeface="Arial"/>
              </a:rPr>
              <a:t>тестирования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375284" y="4742179"/>
            <a:ext cx="1741805" cy="1349375"/>
          </a:xfrm>
          <a:custGeom>
            <a:avLst/>
            <a:gdLst/>
            <a:ahLst/>
            <a:cxnLst/>
            <a:rect l="l" t="t" r="r" b="b"/>
            <a:pathLst>
              <a:path w="1741805" h="1349375">
                <a:moveTo>
                  <a:pt x="1371219" y="0"/>
                </a:moveTo>
                <a:lnTo>
                  <a:pt x="759891" y="688467"/>
                </a:lnTo>
                <a:lnTo>
                  <a:pt x="294932" y="275590"/>
                </a:lnTo>
                <a:lnTo>
                  <a:pt x="0" y="607695"/>
                </a:lnTo>
                <a:lnTo>
                  <a:pt x="835037" y="1349248"/>
                </a:lnTo>
                <a:lnTo>
                  <a:pt x="1741296" y="328676"/>
                </a:lnTo>
                <a:lnTo>
                  <a:pt x="1371219" y="0"/>
                </a:lnTo>
                <a:close/>
              </a:path>
            </a:pathLst>
          </a:custGeom>
          <a:solidFill>
            <a:srgbClr val="0033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690615" y="1367027"/>
            <a:ext cx="6019800" cy="495300"/>
          </a:xfrm>
          <a:custGeom>
            <a:avLst/>
            <a:gdLst/>
            <a:ahLst/>
            <a:cxnLst/>
            <a:rect l="l" t="t" r="r" b="b"/>
            <a:pathLst>
              <a:path w="6019800" h="495300">
                <a:moveTo>
                  <a:pt x="5937123" y="0"/>
                </a:moveTo>
                <a:lnTo>
                  <a:pt x="82676" y="0"/>
                </a:lnTo>
                <a:lnTo>
                  <a:pt x="50524" y="6506"/>
                </a:lnTo>
                <a:lnTo>
                  <a:pt x="24241" y="24241"/>
                </a:lnTo>
                <a:lnTo>
                  <a:pt x="6506" y="50524"/>
                </a:lnTo>
                <a:lnTo>
                  <a:pt x="0" y="82676"/>
                </a:lnTo>
                <a:lnTo>
                  <a:pt x="0" y="412623"/>
                </a:lnTo>
                <a:lnTo>
                  <a:pt x="6506" y="444775"/>
                </a:lnTo>
                <a:lnTo>
                  <a:pt x="24241" y="471058"/>
                </a:lnTo>
                <a:lnTo>
                  <a:pt x="50524" y="488793"/>
                </a:lnTo>
                <a:lnTo>
                  <a:pt x="82676" y="495300"/>
                </a:lnTo>
                <a:lnTo>
                  <a:pt x="5937123" y="495300"/>
                </a:lnTo>
                <a:lnTo>
                  <a:pt x="5969275" y="488793"/>
                </a:lnTo>
                <a:lnTo>
                  <a:pt x="5995558" y="471058"/>
                </a:lnTo>
                <a:lnTo>
                  <a:pt x="6013293" y="444775"/>
                </a:lnTo>
                <a:lnTo>
                  <a:pt x="6019800" y="412623"/>
                </a:lnTo>
                <a:lnTo>
                  <a:pt x="6019800" y="82676"/>
                </a:lnTo>
                <a:lnTo>
                  <a:pt x="6013293" y="50524"/>
                </a:lnTo>
                <a:lnTo>
                  <a:pt x="5995558" y="24241"/>
                </a:lnTo>
                <a:lnTo>
                  <a:pt x="5969275" y="6506"/>
                </a:lnTo>
                <a:lnTo>
                  <a:pt x="5937123" y="0"/>
                </a:lnTo>
                <a:close/>
              </a:path>
            </a:pathLst>
          </a:custGeom>
          <a:solidFill>
            <a:srgbClr val="0033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5855334" y="1469593"/>
            <a:ext cx="342646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dirty="0">
                <a:solidFill>
                  <a:srgbClr val="FFFFFF"/>
                </a:solidFill>
                <a:latin typeface="Arial"/>
                <a:cs typeface="Arial"/>
              </a:rPr>
              <a:t>4</a:t>
            </a:r>
            <a:r>
              <a:rPr sz="1600" b="1" spc="-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FFFFFF"/>
                </a:solidFill>
                <a:latin typeface="Arial"/>
                <a:cs typeface="Arial"/>
              </a:rPr>
              <a:t>ТЕСТИРОВАНИЕ</a:t>
            </a:r>
            <a:r>
              <a:rPr sz="1600" b="1" spc="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FFFFFF"/>
                </a:solidFill>
                <a:latin typeface="Arial"/>
                <a:cs typeface="Arial"/>
              </a:rPr>
              <a:t>НЕ</a:t>
            </a:r>
            <a:r>
              <a:rPr sz="1600" b="1" spc="-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FFFFFF"/>
                </a:solidFill>
                <a:latin typeface="Arial"/>
                <a:cs typeface="Arial"/>
              </a:rPr>
              <a:t>ПРОЙДЕНО</a:t>
            </a:r>
            <a:endParaRPr sz="16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802248" y="2119629"/>
            <a:ext cx="587311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83515" marR="5080" indent="-171450">
              <a:lnSpc>
                <a:spcPct val="100000"/>
              </a:lnSpc>
              <a:spcBef>
                <a:spcPts val="100"/>
              </a:spcBef>
              <a:buFont typeface="Wingdings"/>
              <a:buChar char=""/>
              <a:tabLst>
                <a:tab pos="184785" algn="l"/>
              </a:tabLst>
            </a:pPr>
            <a:r>
              <a:rPr sz="1200" dirty="0">
                <a:latin typeface="Microsoft Sans Serif"/>
                <a:cs typeface="Microsoft Sans Serif"/>
              </a:rPr>
              <a:t>Если</a:t>
            </a:r>
            <a:r>
              <a:rPr sz="1200" spc="90" dirty="0">
                <a:latin typeface="Microsoft Sans Serif"/>
                <a:cs typeface="Microsoft Sans Serif"/>
              </a:rPr>
              <a:t> </a:t>
            </a:r>
            <a:r>
              <a:rPr sz="1200" dirty="0">
                <a:latin typeface="Microsoft Sans Serif"/>
                <a:cs typeface="Microsoft Sans Serif"/>
              </a:rPr>
              <a:t>ребенок</a:t>
            </a:r>
            <a:r>
              <a:rPr sz="1200" spc="95" dirty="0">
                <a:latin typeface="Microsoft Sans Serif"/>
                <a:cs typeface="Microsoft Sans Serif"/>
              </a:rPr>
              <a:t> </a:t>
            </a:r>
            <a:r>
              <a:rPr sz="1200" dirty="0">
                <a:latin typeface="Microsoft Sans Serif"/>
                <a:cs typeface="Microsoft Sans Serif"/>
              </a:rPr>
              <a:t>не</a:t>
            </a:r>
            <a:r>
              <a:rPr sz="1200" spc="105" dirty="0">
                <a:latin typeface="Microsoft Sans Serif"/>
                <a:cs typeface="Microsoft Sans Serif"/>
              </a:rPr>
              <a:t> </a:t>
            </a:r>
            <a:r>
              <a:rPr sz="1200" dirty="0">
                <a:latin typeface="Microsoft Sans Serif"/>
                <a:cs typeface="Microsoft Sans Serif"/>
              </a:rPr>
              <a:t>прошел</a:t>
            </a:r>
            <a:r>
              <a:rPr sz="1200" spc="85" dirty="0">
                <a:latin typeface="Microsoft Sans Serif"/>
                <a:cs typeface="Microsoft Sans Serif"/>
              </a:rPr>
              <a:t> </a:t>
            </a:r>
            <a:r>
              <a:rPr sz="1200" dirty="0">
                <a:latin typeface="Microsoft Sans Serif"/>
                <a:cs typeface="Microsoft Sans Serif"/>
              </a:rPr>
              <a:t>тестирование,</a:t>
            </a:r>
            <a:r>
              <a:rPr sz="1200" spc="95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предлагается</a:t>
            </a:r>
            <a:r>
              <a:rPr sz="1200" spc="90" dirty="0">
                <a:latin typeface="Microsoft Sans Serif"/>
                <a:cs typeface="Microsoft Sans Serif"/>
              </a:rPr>
              <a:t> </a:t>
            </a:r>
            <a:r>
              <a:rPr sz="1200" dirty="0">
                <a:latin typeface="Microsoft Sans Serif"/>
                <a:cs typeface="Microsoft Sans Serif"/>
              </a:rPr>
              <a:t>пройти</a:t>
            </a:r>
            <a:r>
              <a:rPr sz="1200" spc="85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дополнительное 	обучение</a:t>
            </a:r>
            <a:r>
              <a:rPr sz="1200" spc="-40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русскому</a:t>
            </a:r>
            <a:r>
              <a:rPr sz="1200" spc="-35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языку</a:t>
            </a:r>
            <a:r>
              <a:rPr sz="1200" spc="-10" dirty="0">
                <a:latin typeface="Arial MT"/>
                <a:cs typeface="Arial MT"/>
              </a:rPr>
              <a:t>.</a:t>
            </a:r>
            <a:endParaRPr sz="1200">
              <a:latin typeface="Arial MT"/>
              <a:cs typeface="Arial MT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0915904" y="3034410"/>
            <a:ext cx="75946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10" dirty="0">
                <a:latin typeface="Microsoft Sans Serif"/>
                <a:cs typeface="Microsoft Sans Serif"/>
              </a:rPr>
              <a:t>повторное</a:t>
            </a:r>
            <a:endParaRPr sz="1200">
              <a:latin typeface="Microsoft Sans Serif"/>
              <a:cs typeface="Microsoft Sans Serif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802248" y="2668270"/>
            <a:ext cx="5125085" cy="757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84150" indent="-171450">
              <a:lnSpc>
                <a:spcPct val="100000"/>
              </a:lnSpc>
              <a:spcBef>
                <a:spcPts val="100"/>
              </a:spcBef>
              <a:buFont typeface="Wingdings"/>
              <a:buChar char=""/>
              <a:tabLst>
                <a:tab pos="184150" algn="l"/>
              </a:tabLst>
            </a:pPr>
            <a:r>
              <a:rPr sz="1200" dirty="0">
                <a:latin typeface="Microsoft Sans Serif"/>
                <a:cs typeface="Microsoft Sans Serif"/>
              </a:rPr>
              <a:t>Повторно</a:t>
            </a:r>
            <a:r>
              <a:rPr sz="1200" spc="-45" dirty="0">
                <a:latin typeface="Microsoft Sans Serif"/>
                <a:cs typeface="Microsoft Sans Serif"/>
              </a:rPr>
              <a:t> </a:t>
            </a:r>
            <a:r>
              <a:rPr sz="1200" dirty="0">
                <a:latin typeface="Microsoft Sans Serif"/>
                <a:cs typeface="Microsoft Sans Serif"/>
              </a:rPr>
              <a:t>пройти</a:t>
            </a:r>
            <a:r>
              <a:rPr sz="1200" spc="-15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тестирование</a:t>
            </a:r>
            <a:r>
              <a:rPr sz="1200" spc="-40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можно</a:t>
            </a:r>
            <a:r>
              <a:rPr sz="1200" spc="-30" dirty="0">
                <a:latin typeface="Microsoft Sans Serif"/>
                <a:cs typeface="Microsoft Sans Serif"/>
              </a:rPr>
              <a:t> </a:t>
            </a:r>
            <a:r>
              <a:rPr sz="1200" dirty="0">
                <a:latin typeface="Microsoft Sans Serif"/>
                <a:cs typeface="Microsoft Sans Serif"/>
              </a:rPr>
              <a:t>не</a:t>
            </a:r>
            <a:r>
              <a:rPr sz="1200" spc="-10" dirty="0">
                <a:latin typeface="Microsoft Sans Serif"/>
                <a:cs typeface="Microsoft Sans Serif"/>
              </a:rPr>
              <a:t> </a:t>
            </a:r>
            <a:r>
              <a:rPr sz="1200" dirty="0">
                <a:latin typeface="Microsoft Sans Serif"/>
                <a:cs typeface="Microsoft Sans Serif"/>
              </a:rPr>
              <a:t>ранее,</a:t>
            </a:r>
            <a:r>
              <a:rPr sz="1200" spc="-40" dirty="0">
                <a:latin typeface="Microsoft Sans Serif"/>
                <a:cs typeface="Microsoft Sans Serif"/>
              </a:rPr>
              <a:t> </a:t>
            </a:r>
            <a:r>
              <a:rPr sz="1200" dirty="0">
                <a:latin typeface="Microsoft Sans Serif"/>
                <a:cs typeface="Microsoft Sans Serif"/>
              </a:rPr>
              <a:t>чем</a:t>
            </a:r>
            <a:r>
              <a:rPr sz="1200" spc="-15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через</a:t>
            </a:r>
            <a:r>
              <a:rPr sz="1200" spc="-35" dirty="0">
                <a:latin typeface="Microsoft Sans Serif"/>
                <a:cs typeface="Microsoft Sans Serif"/>
              </a:rPr>
              <a:t> </a:t>
            </a:r>
            <a:r>
              <a:rPr sz="1200" dirty="0">
                <a:latin typeface="Arial MT"/>
                <a:cs typeface="Arial MT"/>
              </a:rPr>
              <a:t>3</a:t>
            </a:r>
            <a:r>
              <a:rPr sz="1200" spc="-30" dirty="0">
                <a:latin typeface="Arial MT"/>
                <a:cs typeface="Arial MT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месяца</a:t>
            </a:r>
            <a:r>
              <a:rPr sz="1200" spc="-10" dirty="0">
                <a:latin typeface="Arial MT"/>
                <a:cs typeface="Arial MT"/>
              </a:rPr>
              <a:t>.</a:t>
            </a:r>
            <a:endParaRPr sz="120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60"/>
              </a:spcBef>
              <a:buFont typeface="Wingdings"/>
              <a:buChar char=""/>
            </a:pPr>
            <a:endParaRPr sz="1200">
              <a:latin typeface="Arial MT"/>
              <a:cs typeface="Arial MT"/>
            </a:endParaRPr>
          </a:p>
          <a:p>
            <a:pPr marL="183515" marR="152400" indent="-171450">
              <a:lnSpc>
                <a:spcPct val="100000"/>
              </a:lnSpc>
              <a:buFont typeface="Wingdings"/>
              <a:buChar char=""/>
              <a:tabLst>
                <a:tab pos="184785" algn="l"/>
                <a:tab pos="626745" algn="l"/>
                <a:tab pos="1543050" algn="l"/>
                <a:tab pos="2638425" algn="l"/>
                <a:tab pos="3768090" algn="l"/>
                <a:tab pos="4098925" algn="l"/>
              </a:tabLst>
            </a:pPr>
            <a:r>
              <a:rPr sz="1200" spc="-25" dirty="0">
                <a:latin typeface="Microsoft Sans Serif"/>
                <a:cs typeface="Microsoft Sans Serif"/>
              </a:rPr>
              <a:t>При</a:t>
            </a:r>
            <a:r>
              <a:rPr sz="1200" dirty="0">
                <a:latin typeface="Microsoft Sans Serif"/>
                <a:cs typeface="Microsoft Sans Serif"/>
              </a:rPr>
              <a:t>	</a:t>
            </a:r>
            <a:r>
              <a:rPr sz="1200" spc="-10" dirty="0">
                <a:latin typeface="Microsoft Sans Serif"/>
                <a:cs typeface="Microsoft Sans Serif"/>
              </a:rPr>
              <a:t>повторном</a:t>
            </a:r>
            <a:r>
              <a:rPr sz="1200" dirty="0">
                <a:latin typeface="Microsoft Sans Serif"/>
                <a:cs typeface="Microsoft Sans Serif"/>
              </a:rPr>
              <a:t>	</a:t>
            </a:r>
            <a:r>
              <a:rPr sz="1200" spc="-10" dirty="0">
                <a:latin typeface="Microsoft Sans Serif"/>
                <a:cs typeface="Microsoft Sans Serif"/>
              </a:rPr>
              <a:t>прохождении</a:t>
            </a:r>
            <a:r>
              <a:rPr sz="1200" dirty="0">
                <a:latin typeface="Microsoft Sans Serif"/>
                <a:cs typeface="Microsoft Sans Serif"/>
              </a:rPr>
              <a:t>	</a:t>
            </a:r>
            <a:r>
              <a:rPr sz="1200" spc="-10" dirty="0">
                <a:latin typeface="Microsoft Sans Serif"/>
                <a:cs typeface="Microsoft Sans Serif"/>
              </a:rPr>
              <a:t>тестирования</a:t>
            </a:r>
            <a:r>
              <a:rPr sz="1200" dirty="0">
                <a:latin typeface="Microsoft Sans Serif"/>
                <a:cs typeface="Microsoft Sans Serif"/>
              </a:rPr>
              <a:t>	</a:t>
            </a:r>
            <a:r>
              <a:rPr sz="1200" spc="-25" dirty="0">
                <a:latin typeface="Microsoft Sans Serif"/>
                <a:cs typeface="Microsoft Sans Serif"/>
              </a:rPr>
              <a:t>не</a:t>
            </a:r>
            <a:r>
              <a:rPr sz="1200" dirty="0">
                <a:latin typeface="Microsoft Sans Serif"/>
                <a:cs typeface="Microsoft Sans Serif"/>
              </a:rPr>
              <a:t>	</a:t>
            </a:r>
            <a:r>
              <a:rPr sz="1200" spc="-25" dirty="0">
                <a:latin typeface="Microsoft Sans Serif"/>
                <a:cs typeface="Microsoft Sans Serif"/>
              </a:rPr>
              <a:t>допускается 	</a:t>
            </a:r>
            <a:r>
              <a:rPr sz="1200" spc="-10" dirty="0">
                <a:latin typeface="Microsoft Sans Serif"/>
                <a:cs typeface="Microsoft Sans Serif"/>
              </a:rPr>
              <a:t>предоставление</a:t>
            </a:r>
            <a:r>
              <a:rPr sz="1200" spc="10" dirty="0">
                <a:latin typeface="Microsoft Sans Serif"/>
                <a:cs typeface="Microsoft Sans Serif"/>
              </a:rPr>
              <a:t> </a:t>
            </a:r>
            <a:r>
              <a:rPr sz="1200" dirty="0">
                <a:latin typeface="Microsoft Sans Serif"/>
                <a:cs typeface="Microsoft Sans Serif"/>
              </a:rPr>
              <a:t>ранее</a:t>
            </a:r>
            <a:r>
              <a:rPr sz="1200" spc="15" dirty="0">
                <a:latin typeface="Microsoft Sans Serif"/>
                <a:cs typeface="Microsoft Sans Serif"/>
              </a:rPr>
              <a:t> </a:t>
            </a:r>
            <a:r>
              <a:rPr sz="1200" spc="-20" dirty="0">
                <a:latin typeface="Microsoft Sans Serif"/>
                <a:cs typeface="Microsoft Sans Serif"/>
              </a:rPr>
              <a:t>использованного</a:t>
            </a:r>
            <a:r>
              <a:rPr sz="1200" spc="15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варианта</a:t>
            </a:r>
            <a:r>
              <a:rPr sz="1200" spc="-10" dirty="0">
                <a:latin typeface="Arial MT"/>
                <a:cs typeface="Arial MT"/>
              </a:rPr>
              <a:t>.</a:t>
            </a:r>
            <a:endParaRPr sz="1200">
              <a:latin typeface="Arial MT"/>
              <a:cs typeface="Arial MT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5794247" y="3924300"/>
            <a:ext cx="6021705" cy="495300"/>
          </a:xfrm>
          <a:custGeom>
            <a:avLst/>
            <a:gdLst/>
            <a:ahLst/>
            <a:cxnLst/>
            <a:rect l="l" t="t" r="r" b="b"/>
            <a:pathLst>
              <a:path w="6021705" h="495300">
                <a:moveTo>
                  <a:pt x="5938520" y="0"/>
                </a:moveTo>
                <a:lnTo>
                  <a:pt x="82676" y="0"/>
                </a:lnTo>
                <a:lnTo>
                  <a:pt x="50524" y="6508"/>
                </a:lnTo>
                <a:lnTo>
                  <a:pt x="24241" y="24256"/>
                </a:lnTo>
                <a:lnTo>
                  <a:pt x="6506" y="50577"/>
                </a:lnTo>
                <a:lnTo>
                  <a:pt x="0" y="82804"/>
                </a:lnTo>
                <a:lnTo>
                  <a:pt x="0" y="412495"/>
                </a:lnTo>
                <a:lnTo>
                  <a:pt x="6506" y="444722"/>
                </a:lnTo>
                <a:lnTo>
                  <a:pt x="24241" y="471043"/>
                </a:lnTo>
                <a:lnTo>
                  <a:pt x="50524" y="488791"/>
                </a:lnTo>
                <a:lnTo>
                  <a:pt x="82676" y="495300"/>
                </a:lnTo>
                <a:lnTo>
                  <a:pt x="5938520" y="495300"/>
                </a:lnTo>
                <a:lnTo>
                  <a:pt x="5970746" y="488791"/>
                </a:lnTo>
                <a:lnTo>
                  <a:pt x="5997066" y="471043"/>
                </a:lnTo>
                <a:lnTo>
                  <a:pt x="6014815" y="444722"/>
                </a:lnTo>
                <a:lnTo>
                  <a:pt x="6021324" y="412495"/>
                </a:lnTo>
                <a:lnTo>
                  <a:pt x="6021324" y="82804"/>
                </a:lnTo>
                <a:lnTo>
                  <a:pt x="6014815" y="50577"/>
                </a:lnTo>
                <a:lnTo>
                  <a:pt x="5997067" y="24256"/>
                </a:lnTo>
                <a:lnTo>
                  <a:pt x="5970746" y="6508"/>
                </a:lnTo>
                <a:lnTo>
                  <a:pt x="5938520" y="0"/>
                </a:lnTo>
                <a:close/>
              </a:path>
            </a:pathLst>
          </a:custGeom>
          <a:solidFill>
            <a:srgbClr val="0033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5898896" y="4016755"/>
            <a:ext cx="403288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FFFFFF"/>
                </a:solidFill>
                <a:latin typeface="Arial"/>
                <a:cs typeface="Arial"/>
              </a:rPr>
              <a:t>5</a:t>
            </a:r>
            <a:r>
              <a:rPr sz="1800" b="1" spc="-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FFFFFF"/>
                </a:solidFill>
                <a:latin typeface="Arial"/>
                <a:cs typeface="Arial"/>
              </a:rPr>
              <a:t>УЧЕТ</a:t>
            </a:r>
            <a:r>
              <a:rPr sz="1800" b="1" spc="-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FFFFFF"/>
                </a:solidFill>
                <a:latin typeface="Arial"/>
                <a:cs typeface="Arial"/>
              </a:rPr>
              <a:t>И</a:t>
            </a:r>
            <a:r>
              <a:rPr sz="1800" b="1" spc="-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20" dirty="0">
                <a:solidFill>
                  <a:srgbClr val="FFFFFF"/>
                </a:solidFill>
                <a:latin typeface="Arial"/>
                <a:cs typeface="Arial"/>
              </a:rPr>
              <a:t>ХРАНЕНИЕ</a:t>
            </a:r>
            <a:r>
              <a:rPr sz="1800" b="1" spc="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FFFFFF"/>
                </a:solidFill>
                <a:latin typeface="Arial"/>
                <a:cs typeface="Arial"/>
              </a:rPr>
              <a:t>МАТЕРИАЛОВ</a:t>
            </a:r>
            <a:endParaRPr sz="18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888482" y="4946650"/>
            <a:ext cx="507873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84150" indent="-171450">
              <a:lnSpc>
                <a:spcPct val="100000"/>
              </a:lnSpc>
              <a:spcBef>
                <a:spcPts val="100"/>
              </a:spcBef>
              <a:buFont typeface="Wingdings"/>
              <a:buChar char=""/>
              <a:tabLst>
                <a:tab pos="184150" algn="l"/>
              </a:tabLst>
            </a:pPr>
            <a:r>
              <a:rPr sz="1200" dirty="0">
                <a:latin typeface="Microsoft Sans Serif"/>
                <a:cs typeface="Microsoft Sans Serif"/>
              </a:rPr>
              <a:t>Все</a:t>
            </a:r>
            <a:r>
              <a:rPr sz="1200" spc="-10" dirty="0">
                <a:latin typeface="Microsoft Sans Serif"/>
                <a:cs typeface="Microsoft Sans Serif"/>
              </a:rPr>
              <a:t> материалы</a:t>
            </a:r>
            <a:r>
              <a:rPr sz="1200" spc="-25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тестирования</a:t>
            </a:r>
            <a:r>
              <a:rPr sz="1200" spc="-25" dirty="0">
                <a:latin typeface="Microsoft Sans Serif"/>
                <a:cs typeface="Microsoft Sans Serif"/>
              </a:rPr>
              <a:t> </a:t>
            </a:r>
            <a:r>
              <a:rPr sz="1200" dirty="0">
                <a:latin typeface="Microsoft Sans Serif"/>
                <a:cs typeface="Microsoft Sans Serif"/>
              </a:rPr>
              <a:t>хранятся</a:t>
            </a:r>
            <a:r>
              <a:rPr sz="1200" spc="-5" dirty="0">
                <a:latin typeface="Microsoft Sans Serif"/>
                <a:cs typeface="Microsoft Sans Serif"/>
              </a:rPr>
              <a:t> </a:t>
            </a:r>
            <a:r>
              <a:rPr sz="1200" dirty="0">
                <a:latin typeface="Microsoft Sans Serif"/>
                <a:cs typeface="Microsoft Sans Serif"/>
              </a:rPr>
              <a:t>в тестирующей</a:t>
            </a:r>
            <a:r>
              <a:rPr sz="1200" spc="-15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организации</a:t>
            </a:r>
            <a:r>
              <a:rPr sz="1200" spc="-10" dirty="0">
                <a:latin typeface="Arial MT"/>
                <a:cs typeface="Arial MT"/>
              </a:rPr>
              <a:t>.</a:t>
            </a:r>
            <a:endParaRPr sz="1200">
              <a:latin typeface="Arial MT"/>
              <a:cs typeface="Arial MT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888482" y="5312409"/>
            <a:ext cx="5786755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83515" marR="5080" indent="-171450">
              <a:lnSpc>
                <a:spcPct val="100000"/>
              </a:lnSpc>
              <a:spcBef>
                <a:spcPts val="100"/>
              </a:spcBef>
              <a:buFont typeface="Wingdings"/>
              <a:buChar char=""/>
              <a:tabLst>
                <a:tab pos="184785" algn="l"/>
              </a:tabLst>
            </a:pPr>
            <a:r>
              <a:rPr sz="1200" dirty="0">
                <a:latin typeface="Microsoft Sans Serif"/>
                <a:cs typeface="Microsoft Sans Serif"/>
              </a:rPr>
              <a:t>Учет</a:t>
            </a:r>
            <a:r>
              <a:rPr sz="1200" spc="120" dirty="0">
                <a:latin typeface="Microsoft Sans Serif"/>
                <a:cs typeface="Microsoft Sans Serif"/>
              </a:rPr>
              <a:t> </a:t>
            </a:r>
            <a:r>
              <a:rPr sz="1200" dirty="0">
                <a:latin typeface="Microsoft Sans Serif"/>
                <a:cs typeface="Microsoft Sans Serif"/>
              </a:rPr>
              <a:t>сведений</a:t>
            </a:r>
            <a:r>
              <a:rPr sz="1200" spc="110" dirty="0">
                <a:latin typeface="Microsoft Sans Serif"/>
                <a:cs typeface="Microsoft Sans Serif"/>
              </a:rPr>
              <a:t> </a:t>
            </a:r>
            <a:r>
              <a:rPr sz="1200" dirty="0">
                <a:latin typeface="Microsoft Sans Serif"/>
                <a:cs typeface="Microsoft Sans Serif"/>
              </a:rPr>
              <a:t>о</a:t>
            </a:r>
            <a:r>
              <a:rPr sz="1200" spc="105" dirty="0">
                <a:latin typeface="Microsoft Sans Serif"/>
                <a:cs typeface="Microsoft Sans Serif"/>
              </a:rPr>
              <a:t> </a:t>
            </a:r>
            <a:r>
              <a:rPr sz="1200" spc="-20" dirty="0">
                <a:latin typeface="Microsoft Sans Serif"/>
                <a:cs typeface="Microsoft Sans Serif"/>
              </a:rPr>
              <a:t>результатах</a:t>
            </a:r>
            <a:r>
              <a:rPr sz="1200" spc="110" dirty="0">
                <a:latin typeface="Microsoft Sans Serif"/>
                <a:cs typeface="Microsoft Sans Serif"/>
              </a:rPr>
              <a:t> </a:t>
            </a:r>
            <a:r>
              <a:rPr sz="1200" dirty="0">
                <a:latin typeface="Microsoft Sans Serif"/>
                <a:cs typeface="Microsoft Sans Serif"/>
              </a:rPr>
              <a:t>тестирования</a:t>
            </a:r>
            <a:r>
              <a:rPr sz="1200" spc="120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обеспечивается</a:t>
            </a:r>
            <a:r>
              <a:rPr sz="1200" spc="114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исполнительным 	органом</a:t>
            </a:r>
            <a:r>
              <a:rPr sz="1200" spc="-20" dirty="0">
                <a:latin typeface="Microsoft Sans Serif"/>
                <a:cs typeface="Microsoft Sans Serif"/>
              </a:rPr>
              <a:t> </a:t>
            </a:r>
            <a:r>
              <a:rPr sz="1200" dirty="0">
                <a:latin typeface="Microsoft Sans Serif"/>
                <a:cs typeface="Microsoft Sans Serif"/>
              </a:rPr>
              <a:t>в</a:t>
            </a:r>
            <a:r>
              <a:rPr sz="1200" spc="5" dirty="0">
                <a:latin typeface="Microsoft Sans Serif"/>
                <a:cs typeface="Microsoft Sans Serif"/>
              </a:rPr>
              <a:t> </a:t>
            </a:r>
            <a:r>
              <a:rPr sz="1200" dirty="0">
                <a:latin typeface="Microsoft Sans Serif"/>
                <a:cs typeface="Microsoft Sans Serif"/>
              </a:rPr>
              <a:t>сфере</a:t>
            </a:r>
            <a:r>
              <a:rPr sz="1200" spc="-10" dirty="0">
                <a:latin typeface="Microsoft Sans Serif"/>
                <a:cs typeface="Microsoft Sans Serif"/>
              </a:rPr>
              <a:t> образования</a:t>
            </a:r>
            <a:r>
              <a:rPr sz="1200" spc="-20" dirty="0">
                <a:latin typeface="Microsoft Sans Serif"/>
                <a:cs typeface="Microsoft Sans Serif"/>
              </a:rPr>
              <a:t> </a:t>
            </a:r>
            <a:r>
              <a:rPr sz="1200" dirty="0">
                <a:latin typeface="Microsoft Sans Serif"/>
                <a:cs typeface="Microsoft Sans Serif"/>
              </a:rPr>
              <a:t>и</a:t>
            </a:r>
            <a:r>
              <a:rPr sz="1200" spc="20" dirty="0">
                <a:latin typeface="Microsoft Sans Serif"/>
                <a:cs typeface="Microsoft Sans Serif"/>
              </a:rPr>
              <a:t> </a:t>
            </a:r>
            <a:r>
              <a:rPr sz="1200" dirty="0">
                <a:latin typeface="Microsoft Sans Serif"/>
                <a:cs typeface="Microsoft Sans Serif"/>
              </a:rPr>
              <a:t>(или)</a:t>
            </a:r>
            <a:r>
              <a:rPr sz="1200" spc="20" dirty="0">
                <a:latin typeface="Microsoft Sans Serif"/>
                <a:cs typeface="Microsoft Sans Serif"/>
              </a:rPr>
              <a:t> </a:t>
            </a:r>
            <a:r>
              <a:rPr sz="1200" spc="-20" dirty="0">
                <a:latin typeface="Microsoft Sans Serif"/>
                <a:cs typeface="Microsoft Sans Serif"/>
              </a:rPr>
              <a:t>образовательными</a:t>
            </a:r>
            <a:r>
              <a:rPr sz="1200" spc="-10" dirty="0">
                <a:latin typeface="Microsoft Sans Serif"/>
                <a:cs typeface="Microsoft Sans Serif"/>
              </a:rPr>
              <a:t> организациями</a:t>
            </a:r>
            <a:r>
              <a:rPr sz="1200" spc="-10" dirty="0">
                <a:latin typeface="Arial MT"/>
                <a:cs typeface="Arial MT"/>
              </a:rPr>
              <a:t>.</a:t>
            </a:r>
            <a:endParaRPr sz="1200">
              <a:latin typeface="Arial MT"/>
              <a:cs typeface="Arial MT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5888482" y="5861405"/>
            <a:ext cx="578739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83515" marR="5080" indent="-171450">
              <a:lnSpc>
                <a:spcPct val="100000"/>
              </a:lnSpc>
              <a:spcBef>
                <a:spcPts val="100"/>
              </a:spcBef>
              <a:buFont typeface="Wingdings"/>
              <a:buChar char=""/>
              <a:tabLst>
                <a:tab pos="184785" algn="l"/>
              </a:tabLst>
            </a:pPr>
            <a:r>
              <a:rPr sz="1200" spc="-10" dirty="0">
                <a:latin typeface="Microsoft Sans Serif"/>
                <a:cs typeface="Microsoft Sans Serif"/>
              </a:rPr>
              <a:t>Обеспечивается</a:t>
            </a:r>
            <a:r>
              <a:rPr sz="1200" spc="-30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публикация</a:t>
            </a:r>
            <a:r>
              <a:rPr sz="1200" spc="-30" dirty="0">
                <a:latin typeface="Microsoft Sans Serif"/>
                <a:cs typeface="Microsoft Sans Serif"/>
              </a:rPr>
              <a:t> </a:t>
            </a:r>
            <a:r>
              <a:rPr sz="1200" dirty="0">
                <a:latin typeface="Microsoft Sans Serif"/>
                <a:cs typeface="Microsoft Sans Serif"/>
              </a:rPr>
              <a:t>на</a:t>
            </a:r>
            <a:r>
              <a:rPr sz="1200" spc="-25" dirty="0">
                <a:latin typeface="Microsoft Sans Serif"/>
                <a:cs typeface="Microsoft Sans Serif"/>
              </a:rPr>
              <a:t> </a:t>
            </a:r>
            <a:r>
              <a:rPr sz="1200" dirty="0">
                <a:latin typeface="Microsoft Sans Serif"/>
                <a:cs typeface="Microsoft Sans Serif"/>
              </a:rPr>
              <a:t>ЕПГУ</a:t>
            </a:r>
            <a:r>
              <a:rPr sz="1200" spc="-25" dirty="0">
                <a:latin typeface="Microsoft Sans Serif"/>
                <a:cs typeface="Microsoft Sans Serif"/>
              </a:rPr>
              <a:t> </a:t>
            </a:r>
            <a:r>
              <a:rPr sz="1200" dirty="0">
                <a:latin typeface="Microsoft Sans Serif"/>
                <a:cs typeface="Microsoft Sans Serif"/>
              </a:rPr>
              <a:t>(при</a:t>
            </a:r>
            <a:r>
              <a:rPr sz="1200" spc="-30" dirty="0">
                <a:latin typeface="Microsoft Sans Serif"/>
                <a:cs typeface="Microsoft Sans Serif"/>
              </a:rPr>
              <a:t> </a:t>
            </a:r>
            <a:r>
              <a:rPr sz="1200" dirty="0">
                <a:latin typeface="Microsoft Sans Serif"/>
                <a:cs typeface="Microsoft Sans Serif"/>
              </a:rPr>
              <a:t>наличии</a:t>
            </a:r>
            <a:r>
              <a:rPr sz="1200" spc="-35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технической</a:t>
            </a:r>
            <a:r>
              <a:rPr sz="1200" spc="-30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возможности) 	</a:t>
            </a:r>
            <a:r>
              <a:rPr sz="1200" dirty="0">
                <a:latin typeface="Microsoft Sans Serif"/>
                <a:cs typeface="Microsoft Sans Serif"/>
              </a:rPr>
              <a:t>или</a:t>
            </a:r>
            <a:r>
              <a:rPr sz="1200" spc="30" dirty="0">
                <a:latin typeface="Microsoft Sans Serif"/>
                <a:cs typeface="Microsoft Sans Serif"/>
              </a:rPr>
              <a:t> </a:t>
            </a:r>
            <a:r>
              <a:rPr sz="1200" spc="-20" dirty="0">
                <a:latin typeface="Microsoft Sans Serif"/>
                <a:cs typeface="Microsoft Sans Serif"/>
              </a:rPr>
              <a:t>РПГУ</a:t>
            </a:r>
            <a:endParaRPr sz="1200">
              <a:latin typeface="Microsoft Sans Serif"/>
              <a:cs typeface="Microsoft Sans Serif"/>
            </a:endParaRPr>
          </a:p>
        </p:txBody>
      </p:sp>
      <p:sp>
        <p:nvSpPr>
          <p:cNvPr id="18" name="object 18"/>
          <p:cNvSpPr txBox="1">
            <a:spLocks noGrp="1"/>
          </p:cNvSpPr>
          <p:nvPr>
            <p:ph type="title"/>
          </p:nvPr>
        </p:nvSpPr>
        <p:spPr>
          <a:xfrm>
            <a:off x="-433896" y="-51651"/>
            <a:ext cx="9215755" cy="1042593"/>
          </a:xfrm>
          <a:prstGeom prst="rect">
            <a:avLst/>
          </a:prstGeom>
        </p:spPr>
        <p:txBody>
          <a:bodyPr vert="horz" wrap="square" lIns="0" tIns="300990" rIns="0" bIns="0" rtlCol="0">
            <a:spAutoFit/>
          </a:bodyPr>
          <a:lstStyle/>
          <a:p>
            <a:pPr marL="2662555">
              <a:lnSpc>
                <a:spcPct val="100000"/>
              </a:lnSpc>
              <a:spcBef>
                <a:spcPts val="100"/>
              </a:spcBef>
            </a:pPr>
            <a:r>
              <a:rPr lang="ru-RU" dirty="0"/>
              <a:t>ПРИКАЗ № 170 ОТ 04 МАРТА 2025 Г. ПОРЯДОК ПРОВЕДЕНИЯ ТЕСТИРОВАНИЯ </a:t>
            </a:r>
            <a:endParaRPr spc="-1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52400" y="3200400"/>
            <a:ext cx="4419600" cy="1085212"/>
          </a:xfrm>
          <a:custGeom>
            <a:avLst/>
            <a:gdLst/>
            <a:ahLst/>
            <a:cxnLst/>
            <a:rect l="l" t="t" r="r" b="b"/>
            <a:pathLst>
              <a:path w="4800600" h="495300">
                <a:moveTo>
                  <a:pt x="4717923" y="0"/>
                </a:moveTo>
                <a:lnTo>
                  <a:pt x="82740" y="0"/>
                </a:lnTo>
                <a:lnTo>
                  <a:pt x="50534" y="6508"/>
                </a:lnTo>
                <a:lnTo>
                  <a:pt x="24234" y="24257"/>
                </a:lnTo>
                <a:lnTo>
                  <a:pt x="6502" y="50577"/>
                </a:lnTo>
                <a:lnTo>
                  <a:pt x="0" y="82804"/>
                </a:lnTo>
                <a:lnTo>
                  <a:pt x="0" y="412496"/>
                </a:lnTo>
                <a:lnTo>
                  <a:pt x="6502" y="444722"/>
                </a:lnTo>
                <a:lnTo>
                  <a:pt x="24234" y="471043"/>
                </a:lnTo>
                <a:lnTo>
                  <a:pt x="50534" y="488791"/>
                </a:lnTo>
                <a:lnTo>
                  <a:pt x="82740" y="495300"/>
                </a:lnTo>
                <a:lnTo>
                  <a:pt x="4717923" y="495300"/>
                </a:lnTo>
                <a:lnTo>
                  <a:pt x="4750075" y="488791"/>
                </a:lnTo>
                <a:lnTo>
                  <a:pt x="4776358" y="471043"/>
                </a:lnTo>
                <a:lnTo>
                  <a:pt x="4794093" y="444722"/>
                </a:lnTo>
                <a:lnTo>
                  <a:pt x="4800600" y="412496"/>
                </a:lnTo>
                <a:lnTo>
                  <a:pt x="4800600" y="82804"/>
                </a:lnTo>
                <a:lnTo>
                  <a:pt x="4794093" y="50577"/>
                </a:lnTo>
                <a:lnTo>
                  <a:pt x="4776358" y="24256"/>
                </a:lnTo>
                <a:lnTo>
                  <a:pt x="4750075" y="6508"/>
                </a:lnTo>
                <a:lnTo>
                  <a:pt x="4717923" y="0"/>
                </a:lnTo>
                <a:close/>
              </a:path>
            </a:pathLst>
          </a:custGeom>
          <a:solidFill>
            <a:srgbClr val="0033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682548" y="3313430"/>
            <a:ext cx="4194252" cy="75084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ru-RU" sz="2400" b="1" dirty="0">
                <a:solidFill>
                  <a:srgbClr val="FFFFFF"/>
                </a:solidFill>
                <a:latin typeface="Arial"/>
                <a:cs typeface="Arial"/>
              </a:rPr>
              <a:t>Даты проведения тестирования</a:t>
            </a:r>
            <a:endParaRPr sz="2400" dirty="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855334" y="1469593"/>
            <a:ext cx="342646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dirty="0">
                <a:solidFill>
                  <a:srgbClr val="FFFFFF"/>
                </a:solidFill>
                <a:latin typeface="Arial"/>
                <a:cs typeface="Arial"/>
              </a:rPr>
              <a:t>4</a:t>
            </a:r>
            <a:r>
              <a:rPr sz="1600" b="1" spc="-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FFFFFF"/>
                </a:solidFill>
                <a:latin typeface="Arial"/>
                <a:cs typeface="Arial"/>
              </a:rPr>
              <a:t>ТЕСТИРОВАНИЕ</a:t>
            </a:r>
            <a:r>
              <a:rPr sz="1600" b="1" spc="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FFFFFF"/>
                </a:solidFill>
                <a:latin typeface="Arial"/>
                <a:cs typeface="Arial"/>
              </a:rPr>
              <a:t>НЕ</a:t>
            </a:r>
            <a:r>
              <a:rPr sz="1600" b="1" spc="-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FFFFFF"/>
                </a:solidFill>
                <a:latin typeface="Arial"/>
                <a:cs typeface="Arial"/>
              </a:rPr>
              <a:t>ПРОЙДЕНО</a:t>
            </a:r>
            <a:endParaRPr sz="1600">
              <a:latin typeface="Arial"/>
              <a:cs typeface="Arial"/>
            </a:endParaRPr>
          </a:p>
        </p:txBody>
      </p:sp>
      <p:sp>
        <p:nvSpPr>
          <p:cNvPr id="18" name="object 18"/>
          <p:cNvSpPr txBox="1">
            <a:spLocks noGrp="1"/>
          </p:cNvSpPr>
          <p:nvPr>
            <p:ph type="title"/>
          </p:nvPr>
        </p:nvSpPr>
        <p:spPr>
          <a:xfrm>
            <a:off x="-457200" y="0"/>
            <a:ext cx="12324348" cy="2889252"/>
          </a:xfrm>
          <a:prstGeom prst="rect">
            <a:avLst/>
          </a:prstGeom>
        </p:spPr>
        <p:txBody>
          <a:bodyPr vert="horz" wrap="square" lIns="0" tIns="300990" rIns="0" bIns="0" rtlCol="0">
            <a:spAutoFit/>
          </a:bodyPr>
          <a:lstStyle/>
          <a:p>
            <a:pPr marL="2662555">
              <a:lnSpc>
                <a:spcPct val="100000"/>
              </a:lnSpc>
              <a:spcBef>
                <a:spcPts val="100"/>
              </a:spcBef>
            </a:pPr>
            <a:r>
              <a:rPr lang="ru-RU" dirty="0"/>
              <a:t>ПРИКАЗ Министерства образования и науки Республики Коми от 25.03.2025 № 214 "Об организации проведения на территории Республики Коми тестирования на знание русского языка, достаточное для освоения образовательных программ начального общего, основного общего и среднего общего образования, иностранных лиц и лиц без гражданства"</a:t>
            </a:r>
            <a:endParaRPr spc="-10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833830DF-6E0C-44D0-9F7F-E015C352E8DB}"/>
              </a:ext>
            </a:extLst>
          </p:cNvPr>
          <p:cNvSpPr txBox="1"/>
          <p:nvPr/>
        </p:nvSpPr>
        <p:spPr>
          <a:xfrm>
            <a:off x="4767514" y="3200400"/>
            <a:ext cx="704348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15 мая 2025 г.;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25 июня 2025 г.;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Начиная с июля 2025 г. каждая вторая среда месяца (по мере поступления заявлений о приеме в общеобразовательную организацию</a:t>
            </a:r>
          </a:p>
        </p:txBody>
      </p:sp>
      <p:sp>
        <p:nvSpPr>
          <p:cNvPr id="20" name="object 2">
            <a:extLst>
              <a:ext uri="{FF2B5EF4-FFF2-40B4-BE49-F238E27FC236}">
                <a16:creationId xmlns:a16="http://schemas.microsoft.com/office/drawing/2014/main" id="{BB85A8DE-B324-4495-B0E8-E127E6585BE0}"/>
              </a:ext>
            </a:extLst>
          </p:cNvPr>
          <p:cNvSpPr/>
          <p:nvPr/>
        </p:nvSpPr>
        <p:spPr>
          <a:xfrm>
            <a:off x="152400" y="4997622"/>
            <a:ext cx="4419600" cy="1477328"/>
          </a:xfrm>
          <a:custGeom>
            <a:avLst/>
            <a:gdLst/>
            <a:ahLst/>
            <a:cxnLst/>
            <a:rect l="l" t="t" r="r" b="b"/>
            <a:pathLst>
              <a:path w="4800600" h="495300">
                <a:moveTo>
                  <a:pt x="4717923" y="0"/>
                </a:moveTo>
                <a:lnTo>
                  <a:pt x="82740" y="0"/>
                </a:lnTo>
                <a:lnTo>
                  <a:pt x="50534" y="6508"/>
                </a:lnTo>
                <a:lnTo>
                  <a:pt x="24234" y="24257"/>
                </a:lnTo>
                <a:lnTo>
                  <a:pt x="6502" y="50577"/>
                </a:lnTo>
                <a:lnTo>
                  <a:pt x="0" y="82804"/>
                </a:lnTo>
                <a:lnTo>
                  <a:pt x="0" y="412496"/>
                </a:lnTo>
                <a:lnTo>
                  <a:pt x="6502" y="444722"/>
                </a:lnTo>
                <a:lnTo>
                  <a:pt x="24234" y="471043"/>
                </a:lnTo>
                <a:lnTo>
                  <a:pt x="50534" y="488791"/>
                </a:lnTo>
                <a:lnTo>
                  <a:pt x="82740" y="495300"/>
                </a:lnTo>
                <a:lnTo>
                  <a:pt x="4717923" y="495300"/>
                </a:lnTo>
                <a:lnTo>
                  <a:pt x="4750075" y="488791"/>
                </a:lnTo>
                <a:lnTo>
                  <a:pt x="4776358" y="471043"/>
                </a:lnTo>
                <a:lnTo>
                  <a:pt x="4794093" y="444722"/>
                </a:lnTo>
                <a:lnTo>
                  <a:pt x="4800600" y="412496"/>
                </a:lnTo>
                <a:lnTo>
                  <a:pt x="4800600" y="82804"/>
                </a:lnTo>
                <a:lnTo>
                  <a:pt x="4794093" y="50577"/>
                </a:lnTo>
                <a:lnTo>
                  <a:pt x="4776358" y="24256"/>
                </a:lnTo>
                <a:lnTo>
                  <a:pt x="4750075" y="6508"/>
                </a:lnTo>
                <a:lnTo>
                  <a:pt x="4717923" y="0"/>
                </a:lnTo>
                <a:close/>
              </a:path>
            </a:pathLst>
          </a:custGeom>
          <a:solidFill>
            <a:srgbClr val="0033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3">
            <a:extLst>
              <a:ext uri="{FF2B5EF4-FFF2-40B4-BE49-F238E27FC236}">
                <a16:creationId xmlns:a16="http://schemas.microsoft.com/office/drawing/2014/main" id="{76DAC816-890F-43D7-8FA0-065CD802B40D}"/>
              </a:ext>
            </a:extLst>
          </p:cNvPr>
          <p:cNvSpPr txBox="1"/>
          <p:nvPr/>
        </p:nvSpPr>
        <p:spPr>
          <a:xfrm>
            <a:off x="265074" y="5125169"/>
            <a:ext cx="4194252" cy="112017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ru-RU" sz="2400" b="1" dirty="0">
                <a:solidFill>
                  <a:srgbClr val="FFFFFF"/>
                </a:solidFill>
                <a:latin typeface="Arial"/>
                <a:cs typeface="Arial"/>
              </a:rPr>
              <a:t>Демонстрационные варианты диагностических работ</a:t>
            </a:r>
            <a:endParaRPr sz="2400" dirty="0">
              <a:latin typeface="Arial"/>
              <a:cs typeface="Arial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DC998D27-7B96-493A-AEB6-DD0CE61F1E50}"/>
              </a:ext>
            </a:extLst>
          </p:cNvPr>
          <p:cNvSpPr txBox="1"/>
          <p:nvPr/>
        </p:nvSpPr>
        <p:spPr>
          <a:xfrm>
            <a:off x="4767513" y="5089810"/>
            <a:ext cx="704348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в открытом доступе на официальном сайте ФГБНУ «Федеральный институт педагогических измерений» по ссылке: </a:t>
            </a:r>
            <a:r>
              <a:rPr lang="ru-RU" dirty="0">
                <a:hlinkClick r:id="rId2"/>
              </a:rPr>
              <a:t>https://fipi.ru/inostr-exam/inostr-exam-deti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760276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3366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306</TotalTime>
  <Words>1674</Words>
  <Application>Microsoft Office PowerPoint</Application>
  <PresentationFormat>Широкоэкранный</PresentationFormat>
  <Paragraphs>188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9" baseType="lpstr">
      <vt:lpstr>Arial</vt:lpstr>
      <vt:lpstr>Arial MT</vt:lpstr>
      <vt:lpstr>Calibri</vt:lpstr>
      <vt:lpstr>Microsoft Sans Serif</vt:lpstr>
      <vt:lpstr>Symbol</vt:lpstr>
      <vt:lpstr>Times New Roman</vt:lpstr>
      <vt:lpstr>Wingdings</vt:lpstr>
      <vt:lpstr>Office Theme</vt:lpstr>
      <vt:lpstr>Об организации приема на обучение иностранных граждан</vt:lpstr>
      <vt:lpstr>Организация приемной кампании в 2025 г.</vt:lpstr>
      <vt:lpstr>Приказы Минпросвещения России, вступающие в силу с 1 апреля 2025 г.</vt:lpstr>
      <vt:lpstr>ПРИКАЗ № 171 от 04 марта 2025г. ПОРЯДОК ПРИЕМА НА ОБУЧЕНИЕ</vt:lpstr>
      <vt:lpstr>ПРИКАЗ № 171 от 04 марта 2025г.  ПОРЯДОК ПРИЕМА НА ОБУЧЕНИЕ</vt:lpstr>
      <vt:lpstr>ПРИКАЗ № 170 от 04 марта 2025г.  ПОРЯДОК ПРОВЕДЕНИЯ ТЕСТИРОВАНИЯ </vt:lpstr>
      <vt:lpstr>ПРИКАЗ № 170 от 04 марта 2025г. ПОРЯДОК ПРОВЕДЕНИЯ ТЕСТИРОВАНИЯ</vt:lpstr>
      <vt:lpstr>ПРИКАЗ № 170 ОТ 04 МАРТА 2025 Г. ПОРЯДОК ПРОВЕДЕНИЯ ТЕСТИРОВАНИЯ </vt:lpstr>
      <vt:lpstr>ПРИКАЗ Министерства образования и науки Республики Коми от 25.03.2025 № 214 "Об организации проведения на территории Республики Коми тестирования на знание русского языка, достаточное для освоения образовательных программ начального общего, основного общего и среднего общего образования, иностранных лиц и лиц без гражданства"</vt:lpstr>
      <vt:lpstr>Горячая линия</vt:lpstr>
      <vt:lpstr>Задачи общеобразовательным организациям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Татьяна В. Кондрашова</dc:creator>
  <cp:lastModifiedBy>Татьяна Геннадьевна</cp:lastModifiedBy>
  <cp:revision>9</cp:revision>
  <cp:lastPrinted>2025-05-13T14:09:22Z</cp:lastPrinted>
  <dcterms:created xsi:type="dcterms:W3CDTF">2025-05-12T11:24:47Z</dcterms:created>
  <dcterms:modified xsi:type="dcterms:W3CDTF">2025-05-14T12:55:29Z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2025-03-24T00:00:00Z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2025-05-12T00:00:00Z</vt:filetime>
  </property>
  <property fmtid="{D5CDD505-2E9C-101B-9397-08002B2CF9AE}" pid="5" name="Producer">
    <vt:lpwstr>Microsoft® PowerPoint® 2013</vt:lpwstr>
  </property>
</Properties>
</file>