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9929813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8" y="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59956" y="1326337"/>
            <a:ext cx="5072380" cy="4385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45029" y="157988"/>
            <a:ext cx="9215755" cy="8383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1608" y="2490038"/>
            <a:ext cx="5039360" cy="17329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.v.kolchanov@minobr.krasnodar.ru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inostr-exam/inostr-exam-det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18" y="-10357"/>
            <a:ext cx="12192000" cy="685799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50214" y="2250694"/>
            <a:ext cx="745680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dirty="0"/>
              <a:t>Об</a:t>
            </a:r>
            <a:r>
              <a:rPr sz="3200" spc="-60" dirty="0"/>
              <a:t> </a:t>
            </a:r>
            <a:r>
              <a:rPr sz="3200" dirty="0"/>
              <a:t>организации</a:t>
            </a:r>
            <a:r>
              <a:rPr sz="3200" spc="-90" dirty="0"/>
              <a:t> </a:t>
            </a:r>
            <a:r>
              <a:rPr sz="3200" dirty="0"/>
              <a:t>приема</a:t>
            </a:r>
            <a:r>
              <a:rPr sz="3200" spc="-95" dirty="0"/>
              <a:t> </a:t>
            </a:r>
            <a:r>
              <a:rPr sz="3200" dirty="0"/>
              <a:t>на</a:t>
            </a:r>
            <a:r>
              <a:rPr sz="3200" spc="-60" dirty="0"/>
              <a:t> </a:t>
            </a:r>
            <a:r>
              <a:rPr sz="3200" spc="-10" dirty="0"/>
              <a:t>обучение </a:t>
            </a:r>
            <a:r>
              <a:rPr sz="3200" dirty="0"/>
              <a:t>иностранных</a:t>
            </a:r>
            <a:r>
              <a:rPr sz="3200" spc="-135" dirty="0"/>
              <a:t> </a:t>
            </a:r>
            <a:r>
              <a:rPr sz="3200" spc="-10" dirty="0"/>
              <a:t>граждан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533400" y="5464880"/>
            <a:ext cx="511175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i="1" spc="-10" dirty="0">
                <a:solidFill>
                  <a:srgbClr val="001F5F"/>
                </a:solidFill>
                <a:latin typeface="Arial"/>
                <a:cs typeface="Arial"/>
              </a:rPr>
              <a:t>Попова Татьяна Геннадьевна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b="1" i="1" dirty="0">
                <a:solidFill>
                  <a:srgbClr val="001F5F"/>
                </a:solidFill>
                <a:latin typeface="Arial"/>
                <a:cs typeface="Arial"/>
              </a:rPr>
              <a:t>з</a:t>
            </a:r>
            <a:r>
              <a:rPr lang="ru-RU" sz="1800" b="1" i="1" dirty="0">
                <a:solidFill>
                  <a:srgbClr val="001F5F"/>
                </a:solidFill>
                <a:latin typeface="Arial"/>
                <a:cs typeface="Arial"/>
              </a:rPr>
              <a:t>аместитель </a:t>
            </a:r>
            <a:r>
              <a:rPr sz="1800" b="1" i="1" dirty="0" err="1">
                <a:solidFill>
                  <a:srgbClr val="001F5F"/>
                </a:solidFill>
                <a:latin typeface="Arial"/>
                <a:cs typeface="Arial"/>
              </a:rPr>
              <a:t>начальник</a:t>
            </a:r>
            <a:r>
              <a:rPr lang="ru-RU" sz="1800" b="1" i="1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800" b="1" i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z="1800" b="1" i="1" spc="-100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800" b="1" i="1" dirty="0" err="1">
                <a:solidFill>
                  <a:srgbClr val="001F5F"/>
                </a:solidFill>
                <a:latin typeface="Arial"/>
                <a:cs typeface="Arial"/>
              </a:rPr>
              <a:t>правления</a:t>
            </a:r>
            <a:r>
              <a:rPr sz="1800" b="1" i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spc="-10" dirty="0" err="1">
                <a:solidFill>
                  <a:srgbClr val="001F5F"/>
                </a:solidFill>
                <a:latin typeface="Arial"/>
                <a:cs typeface="Arial"/>
              </a:rPr>
              <a:t>образования</a:t>
            </a:r>
            <a:r>
              <a:rPr lang="ru-RU" sz="1800" b="1" i="1" spc="-10" dirty="0">
                <a:solidFill>
                  <a:srgbClr val="001F5F"/>
                </a:solidFill>
                <a:latin typeface="Arial"/>
                <a:cs typeface="Arial"/>
              </a:rPr>
              <a:t> АМР «Корткеросский»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4900" y="102107"/>
            <a:ext cx="944880" cy="1967484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F553682-D9FD-4B54-9FA0-2D6593196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381000"/>
            <a:ext cx="1213757" cy="109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5402" y="1113789"/>
            <a:ext cx="5890895" cy="5115560"/>
            <a:chOff x="295402" y="1113789"/>
            <a:chExt cx="5890895" cy="5115560"/>
          </a:xfrm>
        </p:grpSpPr>
        <p:sp>
          <p:nvSpPr>
            <p:cNvPr id="3" name="object 3"/>
            <p:cNvSpPr/>
            <p:nvPr/>
          </p:nvSpPr>
          <p:spPr>
            <a:xfrm>
              <a:off x="301752" y="1120139"/>
              <a:ext cx="5878195" cy="5102860"/>
            </a:xfrm>
            <a:custGeom>
              <a:avLst/>
              <a:gdLst/>
              <a:ahLst/>
              <a:cxnLst/>
              <a:rect l="l" t="t" r="r" b="b"/>
              <a:pathLst>
                <a:path w="5878195" h="5102860">
                  <a:moveTo>
                    <a:pt x="5663565" y="0"/>
                  </a:moveTo>
                  <a:lnTo>
                    <a:pt x="214553" y="0"/>
                  </a:lnTo>
                  <a:lnTo>
                    <a:pt x="165359" y="5663"/>
                  </a:lnTo>
                  <a:lnTo>
                    <a:pt x="120200" y="21798"/>
                  </a:lnTo>
                  <a:lnTo>
                    <a:pt x="80362" y="47116"/>
                  </a:lnTo>
                  <a:lnTo>
                    <a:pt x="47136" y="80332"/>
                  </a:lnTo>
                  <a:lnTo>
                    <a:pt x="21808" y="120159"/>
                  </a:lnTo>
                  <a:lnTo>
                    <a:pt x="5666" y="165311"/>
                  </a:lnTo>
                  <a:lnTo>
                    <a:pt x="0" y="214502"/>
                  </a:lnTo>
                  <a:lnTo>
                    <a:pt x="0" y="4887798"/>
                  </a:lnTo>
                  <a:lnTo>
                    <a:pt x="5666" y="4936992"/>
                  </a:lnTo>
                  <a:lnTo>
                    <a:pt x="21808" y="4982151"/>
                  </a:lnTo>
                  <a:lnTo>
                    <a:pt x="47136" y="5021989"/>
                  </a:lnTo>
                  <a:lnTo>
                    <a:pt x="80362" y="5055215"/>
                  </a:lnTo>
                  <a:lnTo>
                    <a:pt x="120200" y="5080543"/>
                  </a:lnTo>
                  <a:lnTo>
                    <a:pt x="165359" y="5096685"/>
                  </a:lnTo>
                  <a:lnTo>
                    <a:pt x="214553" y="5102352"/>
                  </a:lnTo>
                  <a:lnTo>
                    <a:pt x="5663565" y="5102352"/>
                  </a:lnTo>
                  <a:lnTo>
                    <a:pt x="5712756" y="5096685"/>
                  </a:lnTo>
                  <a:lnTo>
                    <a:pt x="5757908" y="5080543"/>
                  </a:lnTo>
                  <a:lnTo>
                    <a:pt x="5797735" y="5055215"/>
                  </a:lnTo>
                  <a:lnTo>
                    <a:pt x="5830951" y="5021989"/>
                  </a:lnTo>
                  <a:lnTo>
                    <a:pt x="5856269" y="4982151"/>
                  </a:lnTo>
                  <a:lnTo>
                    <a:pt x="5872404" y="4936992"/>
                  </a:lnTo>
                  <a:lnTo>
                    <a:pt x="5878068" y="4887798"/>
                  </a:lnTo>
                  <a:lnTo>
                    <a:pt x="5878068" y="214502"/>
                  </a:lnTo>
                  <a:lnTo>
                    <a:pt x="5872404" y="165311"/>
                  </a:lnTo>
                  <a:lnTo>
                    <a:pt x="5856269" y="120159"/>
                  </a:lnTo>
                  <a:lnTo>
                    <a:pt x="5830951" y="80332"/>
                  </a:lnTo>
                  <a:lnTo>
                    <a:pt x="5797735" y="47116"/>
                  </a:lnTo>
                  <a:lnTo>
                    <a:pt x="5757908" y="21798"/>
                  </a:lnTo>
                  <a:lnTo>
                    <a:pt x="5712756" y="5663"/>
                  </a:lnTo>
                  <a:lnTo>
                    <a:pt x="5663565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1752" y="1120139"/>
              <a:ext cx="5878195" cy="5102860"/>
            </a:xfrm>
            <a:custGeom>
              <a:avLst/>
              <a:gdLst/>
              <a:ahLst/>
              <a:cxnLst/>
              <a:rect l="l" t="t" r="r" b="b"/>
              <a:pathLst>
                <a:path w="5878195" h="5102860">
                  <a:moveTo>
                    <a:pt x="0" y="214502"/>
                  </a:moveTo>
                  <a:lnTo>
                    <a:pt x="5666" y="165311"/>
                  </a:lnTo>
                  <a:lnTo>
                    <a:pt x="21808" y="120159"/>
                  </a:lnTo>
                  <a:lnTo>
                    <a:pt x="47136" y="80332"/>
                  </a:lnTo>
                  <a:lnTo>
                    <a:pt x="80362" y="47116"/>
                  </a:lnTo>
                  <a:lnTo>
                    <a:pt x="120200" y="21798"/>
                  </a:lnTo>
                  <a:lnTo>
                    <a:pt x="165359" y="5663"/>
                  </a:lnTo>
                  <a:lnTo>
                    <a:pt x="214553" y="0"/>
                  </a:lnTo>
                  <a:lnTo>
                    <a:pt x="5663565" y="0"/>
                  </a:lnTo>
                  <a:lnTo>
                    <a:pt x="5712756" y="5663"/>
                  </a:lnTo>
                  <a:lnTo>
                    <a:pt x="5757908" y="21798"/>
                  </a:lnTo>
                  <a:lnTo>
                    <a:pt x="5797735" y="47116"/>
                  </a:lnTo>
                  <a:lnTo>
                    <a:pt x="5830951" y="80332"/>
                  </a:lnTo>
                  <a:lnTo>
                    <a:pt x="5856269" y="120159"/>
                  </a:lnTo>
                  <a:lnTo>
                    <a:pt x="5872404" y="165311"/>
                  </a:lnTo>
                  <a:lnTo>
                    <a:pt x="5878068" y="214502"/>
                  </a:lnTo>
                  <a:lnTo>
                    <a:pt x="5878068" y="4887798"/>
                  </a:lnTo>
                  <a:lnTo>
                    <a:pt x="5872404" y="4936992"/>
                  </a:lnTo>
                  <a:lnTo>
                    <a:pt x="5856269" y="4982151"/>
                  </a:lnTo>
                  <a:lnTo>
                    <a:pt x="5830951" y="5021989"/>
                  </a:lnTo>
                  <a:lnTo>
                    <a:pt x="5797735" y="5055215"/>
                  </a:lnTo>
                  <a:lnTo>
                    <a:pt x="5757908" y="5080543"/>
                  </a:lnTo>
                  <a:lnTo>
                    <a:pt x="5712756" y="5096685"/>
                  </a:lnTo>
                  <a:lnTo>
                    <a:pt x="5663565" y="5102352"/>
                  </a:lnTo>
                  <a:lnTo>
                    <a:pt x="214553" y="5102352"/>
                  </a:lnTo>
                  <a:lnTo>
                    <a:pt x="165359" y="5096685"/>
                  </a:lnTo>
                  <a:lnTo>
                    <a:pt x="120200" y="5080543"/>
                  </a:lnTo>
                  <a:lnTo>
                    <a:pt x="80362" y="5055215"/>
                  </a:lnTo>
                  <a:lnTo>
                    <a:pt x="47136" y="5021989"/>
                  </a:lnTo>
                  <a:lnTo>
                    <a:pt x="21808" y="4982151"/>
                  </a:lnTo>
                  <a:lnTo>
                    <a:pt x="5666" y="4936992"/>
                  </a:lnTo>
                  <a:lnTo>
                    <a:pt x="0" y="4887798"/>
                  </a:lnTo>
                  <a:lnTo>
                    <a:pt x="0" y="214502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6450">
              <a:lnSpc>
                <a:spcPct val="100000"/>
              </a:lnSpc>
              <a:spcBef>
                <a:spcPts val="100"/>
              </a:spcBef>
            </a:pPr>
            <a:r>
              <a:rPr sz="3200" spc="-25" dirty="0"/>
              <a:t>Горячая</a:t>
            </a:r>
            <a:r>
              <a:rPr sz="3200" spc="-170" dirty="0"/>
              <a:t> </a:t>
            </a:r>
            <a:r>
              <a:rPr sz="3200" spc="-20" dirty="0"/>
              <a:t>линия</a:t>
            </a:r>
            <a:endParaRPr sz="3200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98691" y="1114044"/>
            <a:ext cx="5442204" cy="511454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14908" y="1147317"/>
            <a:ext cx="55270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271520" algn="l"/>
              </a:tabLst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СОЗДАНА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РЕГИОНАЛЬНАЯ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ГОРЯЧАЯ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ЛИНИЯ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ЦЕЛЯХ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ОРГАНИЗАЦИИ 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РАЗЪЯСНЕНИЯ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РАБОТЫ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РАМКАХ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ПРИКАЗОВ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МИНПРОСВЕЩЕНИЯ РОССИИ: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от</a:t>
            </a:r>
            <a:r>
              <a:rPr spc="-25" dirty="0"/>
              <a:t> </a:t>
            </a:r>
            <a:r>
              <a:rPr dirty="0">
                <a:latin typeface="Arial MT"/>
                <a:cs typeface="Arial MT"/>
              </a:rPr>
              <a:t>4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/>
              <a:t>марта</a:t>
            </a:r>
            <a:r>
              <a:rPr spc="-10" dirty="0"/>
              <a:t> </a:t>
            </a:r>
            <a:r>
              <a:rPr dirty="0"/>
              <a:t>2025</a:t>
            </a:r>
            <a:r>
              <a:rPr spc="-25" dirty="0"/>
              <a:t> </a:t>
            </a:r>
            <a:r>
              <a:rPr spc="-100" dirty="0"/>
              <a:t>г.</a:t>
            </a:r>
            <a:r>
              <a:rPr spc="-5" dirty="0"/>
              <a:t> </a:t>
            </a:r>
            <a:r>
              <a:rPr spc="110" dirty="0"/>
              <a:t>№</a:t>
            </a:r>
            <a:r>
              <a:rPr spc="-25" dirty="0"/>
              <a:t> </a:t>
            </a:r>
            <a:r>
              <a:rPr dirty="0"/>
              <a:t>170</a:t>
            </a:r>
            <a:r>
              <a:rPr spc="-25" dirty="0"/>
              <a:t> </a:t>
            </a:r>
            <a:r>
              <a:rPr dirty="0"/>
              <a:t>«Об</a:t>
            </a:r>
            <a:r>
              <a:rPr spc="-10" dirty="0"/>
              <a:t> утверждении</a:t>
            </a:r>
            <a:r>
              <a:rPr spc="25" dirty="0"/>
              <a:t> </a:t>
            </a:r>
            <a:r>
              <a:rPr spc="-10" dirty="0"/>
              <a:t>Порядка </a:t>
            </a:r>
            <a:r>
              <a:rPr dirty="0"/>
              <a:t>проведения</a:t>
            </a:r>
            <a:r>
              <a:rPr spc="-35" dirty="0"/>
              <a:t> </a:t>
            </a:r>
            <a:r>
              <a:rPr dirty="0"/>
              <a:t>в</a:t>
            </a:r>
            <a:r>
              <a:rPr spc="-50" dirty="0"/>
              <a:t> </a:t>
            </a:r>
            <a:r>
              <a:rPr spc="-10" dirty="0"/>
              <a:t>государственной </a:t>
            </a:r>
            <a:r>
              <a:rPr dirty="0"/>
              <a:t>или</a:t>
            </a:r>
            <a:r>
              <a:rPr spc="-40" dirty="0"/>
              <a:t> </a:t>
            </a:r>
            <a:r>
              <a:rPr spc="-10" dirty="0"/>
              <a:t>муниципальной </a:t>
            </a:r>
            <a:r>
              <a:rPr spc="-20" dirty="0"/>
              <a:t>общеобразовательной</a:t>
            </a:r>
            <a:r>
              <a:rPr spc="-45" dirty="0"/>
              <a:t> </a:t>
            </a:r>
            <a:r>
              <a:rPr spc="-10" dirty="0"/>
              <a:t>организации</a:t>
            </a:r>
            <a:r>
              <a:rPr spc="-5" dirty="0"/>
              <a:t> </a:t>
            </a:r>
            <a:r>
              <a:rPr dirty="0"/>
              <a:t>тестирования</a:t>
            </a:r>
            <a:r>
              <a:rPr spc="-20" dirty="0"/>
              <a:t> </a:t>
            </a:r>
            <a:r>
              <a:rPr spc="-25" dirty="0"/>
              <a:t>на </a:t>
            </a:r>
            <a:r>
              <a:rPr dirty="0"/>
              <a:t>знание</a:t>
            </a:r>
            <a:r>
              <a:rPr spc="-30" dirty="0"/>
              <a:t> </a:t>
            </a:r>
            <a:r>
              <a:rPr spc="-20" dirty="0"/>
              <a:t>русского</a:t>
            </a:r>
            <a:r>
              <a:rPr spc="-60" dirty="0"/>
              <a:t> </a:t>
            </a:r>
            <a:r>
              <a:rPr spc="-10" dirty="0"/>
              <a:t>языка,</a:t>
            </a:r>
            <a:r>
              <a:rPr spc="-55" dirty="0"/>
              <a:t> </a:t>
            </a:r>
            <a:r>
              <a:rPr spc="-10" dirty="0"/>
              <a:t>достаточное</a:t>
            </a:r>
            <a:r>
              <a:rPr spc="-45" dirty="0"/>
              <a:t> </a:t>
            </a:r>
            <a:r>
              <a:rPr dirty="0"/>
              <a:t>для</a:t>
            </a:r>
            <a:r>
              <a:rPr spc="-60" dirty="0"/>
              <a:t> </a:t>
            </a:r>
            <a:r>
              <a:rPr spc="-10" dirty="0"/>
              <a:t>освоения </a:t>
            </a:r>
            <a:r>
              <a:rPr spc="-20" dirty="0"/>
              <a:t>образовательных</a:t>
            </a:r>
            <a:r>
              <a:rPr spc="-40" dirty="0"/>
              <a:t> </a:t>
            </a:r>
            <a:r>
              <a:rPr spc="-10" dirty="0"/>
              <a:t>программ</a:t>
            </a:r>
            <a:r>
              <a:rPr spc="-25" dirty="0"/>
              <a:t> </a:t>
            </a:r>
            <a:r>
              <a:rPr spc="-10" dirty="0"/>
              <a:t>начального</a:t>
            </a:r>
            <a:r>
              <a:rPr spc="-5" dirty="0"/>
              <a:t> </a:t>
            </a:r>
            <a:r>
              <a:rPr spc="-10" dirty="0"/>
              <a:t>общего, основного</a:t>
            </a:r>
            <a:r>
              <a:rPr spc="-35" dirty="0"/>
              <a:t> </a:t>
            </a:r>
            <a:r>
              <a:rPr dirty="0"/>
              <a:t>общего</a:t>
            </a:r>
            <a:r>
              <a:rPr spc="-50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spc="-10" dirty="0"/>
              <a:t>среднего</a:t>
            </a:r>
            <a:r>
              <a:rPr spc="-40" dirty="0"/>
              <a:t> </a:t>
            </a:r>
            <a:r>
              <a:rPr dirty="0"/>
              <a:t>общего</a:t>
            </a:r>
            <a:r>
              <a:rPr spc="-50" dirty="0"/>
              <a:t> </a:t>
            </a:r>
            <a:r>
              <a:rPr spc="-10" dirty="0"/>
              <a:t>образования, </a:t>
            </a:r>
            <a:r>
              <a:rPr dirty="0"/>
              <a:t>иностранных</a:t>
            </a:r>
            <a:r>
              <a:rPr spc="-5" dirty="0"/>
              <a:t> </a:t>
            </a:r>
            <a:r>
              <a:rPr spc="-10" dirty="0"/>
              <a:t>граждан</a:t>
            </a:r>
            <a:r>
              <a:rPr spc="-40" dirty="0"/>
              <a:t> </a:t>
            </a:r>
            <a:r>
              <a:rPr dirty="0"/>
              <a:t>и</a:t>
            </a:r>
            <a:r>
              <a:rPr spc="-35" dirty="0"/>
              <a:t> </a:t>
            </a:r>
            <a:r>
              <a:rPr dirty="0"/>
              <a:t>лиц</a:t>
            </a:r>
            <a:r>
              <a:rPr spc="-40" dirty="0"/>
              <a:t> </a:t>
            </a:r>
            <a:r>
              <a:rPr dirty="0"/>
              <a:t>без</a:t>
            </a:r>
            <a:r>
              <a:rPr spc="-45" dirty="0"/>
              <a:t> </a:t>
            </a:r>
            <a:r>
              <a:rPr spc="-10" dirty="0"/>
              <a:t>гражданства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81608" y="4441697"/>
            <a:ext cx="532257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от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Arial MT"/>
                <a:cs typeface="Arial MT"/>
              </a:rPr>
              <a:t>4</a:t>
            </a:r>
            <a:r>
              <a:rPr sz="16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марта 2025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95" dirty="0">
                <a:solidFill>
                  <a:srgbClr val="FFFFFF"/>
                </a:solidFill>
                <a:latin typeface="Microsoft Sans Serif"/>
                <a:cs typeface="Microsoft Sans Serif"/>
              </a:rPr>
              <a:t>г.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Microsoft Sans Serif"/>
                <a:cs typeface="Microsoft Sans Serif"/>
              </a:rPr>
              <a:t>№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171</a:t>
            </a:r>
            <a:r>
              <a:rPr sz="1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«О внесении</a:t>
            </a:r>
            <a:r>
              <a:rPr sz="1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изменений</a:t>
            </a:r>
            <a:endParaRPr sz="1600">
              <a:latin typeface="Microsoft Sans Serif"/>
              <a:cs typeface="Microsoft Sans Serif"/>
            </a:endParaRPr>
          </a:p>
          <a:p>
            <a:pPr marL="12700" marR="272415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6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Порядок</a:t>
            </a:r>
            <a:r>
              <a:rPr sz="16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приема</a:t>
            </a:r>
            <a:r>
              <a:rPr sz="16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</a:t>
            </a:r>
            <a:r>
              <a:rPr sz="16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обучение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</a:t>
            </a:r>
            <a:r>
              <a:rPr sz="16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образовательным программам</a:t>
            </a:r>
            <a:r>
              <a:rPr sz="1600" spc="-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начального</a:t>
            </a:r>
            <a:r>
              <a:rPr sz="1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общего,</a:t>
            </a:r>
            <a:r>
              <a:rPr sz="1600" spc="-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основного</a:t>
            </a:r>
            <a:r>
              <a:rPr sz="16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</a:t>
            </a:r>
            <a:r>
              <a:rPr sz="1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endParaRPr sz="16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среднего</a:t>
            </a:r>
            <a:r>
              <a:rPr sz="16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</a:t>
            </a:r>
            <a:r>
              <a:rPr sz="16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образования,</a:t>
            </a:r>
            <a:r>
              <a:rPr sz="16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утвержденный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приказом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Министерства</a:t>
            </a:r>
            <a:r>
              <a:rPr sz="16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просвещения</a:t>
            </a:r>
            <a:r>
              <a:rPr sz="1600" spc="-7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6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Федерации</a:t>
            </a:r>
            <a:r>
              <a:rPr sz="16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от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сентября</a:t>
            </a:r>
            <a:r>
              <a:rPr sz="16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2020</a:t>
            </a:r>
            <a:r>
              <a:rPr sz="16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10" dirty="0">
                <a:solidFill>
                  <a:srgbClr val="FFFFFF"/>
                </a:solidFill>
                <a:latin typeface="Microsoft Sans Serif"/>
                <a:cs typeface="Microsoft Sans Serif"/>
              </a:rPr>
              <a:t>г.</a:t>
            </a:r>
            <a:r>
              <a:rPr sz="16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Microsoft Sans Serif"/>
                <a:cs typeface="Microsoft Sans Serif"/>
              </a:rPr>
              <a:t>№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458»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64819" y="2569464"/>
            <a:ext cx="152400" cy="2106295"/>
            <a:chOff x="464819" y="2569464"/>
            <a:chExt cx="152400" cy="210629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819" y="2569464"/>
              <a:ext cx="152400" cy="1524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819" y="4523232"/>
              <a:ext cx="152400" cy="15240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480428" y="1118743"/>
            <a:ext cx="373316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03366"/>
                </a:solidFill>
                <a:latin typeface="Arial"/>
                <a:cs typeface="Arial"/>
              </a:rPr>
              <a:t>ФУНКЦИОНИРОВАНИЕ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«ГОРЯЧЕЙ</a:t>
            </a:r>
            <a:r>
              <a:rPr sz="2000" b="1" spc="-114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3366"/>
                </a:solidFill>
                <a:latin typeface="Arial"/>
                <a:cs typeface="Arial"/>
              </a:rPr>
              <a:t>ЛИНИИ»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23072" y="3254502"/>
            <a:ext cx="314972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3366"/>
                </a:solidFill>
                <a:latin typeface="Microsoft Sans Serif"/>
                <a:cs typeface="Microsoft Sans Serif"/>
              </a:rPr>
              <a:t>с</a:t>
            </a:r>
            <a:r>
              <a:rPr sz="1800" spc="1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3366"/>
                </a:solidFill>
                <a:latin typeface="Microsoft Sans Serif"/>
                <a:cs typeface="Microsoft Sans Serif"/>
              </a:rPr>
              <a:t>9:00</a:t>
            </a:r>
            <a:r>
              <a:rPr sz="1800" spc="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800" dirty="0" err="1">
                <a:solidFill>
                  <a:srgbClr val="003366"/>
                </a:solidFill>
                <a:latin typeface="Microsoft Sans Serif"/>
                <a:cs typeface="Microsoft Sans Serif"/>
              </a:rPr>
              <a:t>до</a:t>
            </a:r>
            <a:r>
              <a:rPr sz="1800" spc="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Microsoft Sans Serif"/>
                <a:cs typeface="Microsoft Sans Serif"/>
              </a:rPr>
              <a:t>18:00</a:t>
            </a:r>
            <a:r>
              <a:rPr lang="ru-RU" sz="1800" spc="-20" dirty="0">
                <a:solidFill>
                  <a:srgbClr val="003366"/>
                </a:solidFill>
                <a:latin typeface="Microsoft Sans Serif"/>
                <a:cs typeface="Microsoft Sans Serif"/>
              </a:rPr>
              <a:t> по московскому времени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23072" y="4260037"/>
            <a:ext cx="29521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 err="1">
                <a:solidFill>
                  <a:srgbClr val="003366"/>
                </a:solidFill>
                <a:latin typeface="Microsoft Sans Serif"/>
                <a:cs typeface="Microsoft Sans Serif"/>
              </a:rPr>
              <a:t>телефон</a:t>
            </a:r>
            <a:r>
              <a:rPr sz="1800" spc="-6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(</a:t>
            </a:r>
            <a:r>
              <a:rPr lang="ru-RU" sz="18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495</a:t>
            </a:r>
            <a:r>
              <a:rPr sz="18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)</a:t>
            </a:r>
            <a:r>
              <a:rPr sz="1800" spc="-12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lang="ru-RU" sz="1800" spc="-120" dirty="0">
                <a:solidFill>
                  <a:srgbClr val="003366"/>
                </a:solidFill>
                <a:latin typeface="Microsoft Sans Serif"/>
                <a:cs typeface="Microsoft Sans Serif"/>
              </a:rPr>
              <a:t>587</a:t>
            </a:r>
            <a:r>
              <a:rPr sz="1800" spc="-10" dirty="0">
                <a:solidFill>
                  <a:srgbClr val="003366"/>
                </a:solidFill>
                <a:latin typeface="Arial MT"/>
                <a:cs typeface="Arial MT"/>
              </a:rPr>
              <a:t>-</a:t>
            </a:r>
            <a:r>
              <a:rPr lang="ru-RU" sz="1800" spc="-10" dirty="0">
                <a:solidFill>
                  <a:srgbClr val="003366"/>
                </a:solidFill>
                <a:latin typeface="Arial MT"/>
                <a:cs typeface="Arial MT"/>
              </a:rPr>
              <a:t>01</a:t>
            </a:r>
            <a:r>
              <a:rPr sz="1800" spc="-10" dirty="0">
                <a:solidFill>
                  <a:srgbClr val="003366"/>
                </a:solidFill>
                <a:latin typeface="Arial MT"/>
                <a:cs typeface="Arial MT"/>
              </a:rPr>
              <a:t>-</a:t>
            </a:r>
            <a:r>
              <a:rPr lang="ru-RU" sz="1800" spc="-10" dirty="0">
                <a:solidFill>
                  <a:srgbClr val="003366"/>
                </a:solidFill>
                <a:latin typeface="Arial MT"/>
                <a:cs typeface="Arial MT"/>
              </a:rPr>
              <a:t>10</a:t>
            </a:r>
            <a:r>
              <a:rPr sz="1800" spc="-2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endParaRPr sz="18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ru-RU" spc="-10" dirty="0">
                <a:solidFill>
                  <a:srgbClr val="003366"/>
                </a:solidFill>
                <a:latin typeface="Arial MT"/>
                <a:cs typeface="Arial MT"/>
              </a:rPr>
              <a:t>Доб. 3291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23072" y="5449011"/>
            <a:ext cx="36512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3366"/>
                </a:solidFill>
                <a:latin typeface="Microsoft Sans Serif"/>
                <a:cs typeface="Microsoft Sans Serif"/>
              </a:rPr>
              <a:t>адрес</a:t>
            </a:r>
            <a:r>
              <a:rPr sz="1800" spc="-1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электронной</a:t>
            </a:r>
            <a:r>
              <a:rPr sz="1800" spc="-3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Microsoft Sans Serif"/>
                <a:cs typeface="Microsoft Sans Serif"/>
              </a:rPr>
              <a:t>почты</a:t>
            </a:r>
            <a:endParaRPr sz="1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800" spc="-10" dirty="0">
                <a:solidFill>
                  <a:srgbClr val="003366"/>
                </a:solidFill>
                <a:latin typeface="Arial MT"/>
                <a:cs typeface="Arial MT"/>
                <a:hlinkClick r:id="rId4"/>
              </a:rPr>
              <a:t>Zasyadko-vk</a:t>
            </a:r>
            <a:r>
              <a:rPr sz="1800" spc="-10" dirty="0">
                <a:solidFill>
                  <a:srgbClr val="003366"/>
                </a:solidFill>
                <a:latin typeface="Arial MT"/>
                <a:cs typeface="Arial MT"/>
                <a:hlinkClick r:id="rId4"/>
              </a:rPr>
              <a:t>@</a:t>
            </a:r>
            <a:r>
              <a:rPr lang="en-US" sz="1800" spc="-10" dirty="0">
                <a:solidFill>
                  <a:srgbClr val="003366"/>
                </a:solidFill>
                <a:latin typeface="Arial MT"/>
                <a:cs typeface="Arial MT"/>
                <a:hlinkClick r:id="rId4"/>
              </a:rPr>
              <a:t>edu</a:t>
            </a:r>
            <a:r>
              <a:rPr sz="1800" spc="-10" dirty="0">
                <a:solidFill>
                  <a:srgbClr val="003366"/>
                </a:solidFill>
                <a:latin typeface="Arial MT"/>
                <a:cs typeface="Arial MT"/>
                <a:hlinkClick r:id="rId4"/>
              </a:rPr>
              <a:t>.</a:t>
            </a:r>
            <a:r>
              <a:rPr lang="en-US" sz="1800" spc="-10" dirty="0">
                <a:solidFill>
                  <a:srgbClr val="003366"/>
                </a:solidFill>
                <a:latin typeface="Arial MT"/>
                <a:cs typeface="Arial MT"/>
                <a:hlinkClick r:id="rId4"/>
              </a:rPr>
              <a:t>gov.</a:t>
            </a:r>
            <a:r>
              <a:rPr sz="1800" spc="-10" dirty="0">
                <a:solidFill>
                  <a:srgbClr val="003366"/>
                </a:solidFill>
                <a:latin typeface="Arial MT"/>
                <a:cs typeface="Arial MT"/>
                <a:hlinkClick r:id="rId4"/>
              </a:rPr>
              <a:t>ru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5029" y="157988"/>
            <a:ext cx="9215755" cy="463716"/>
          </a:xfrm>
          <a:prstGeom prst="rect">
            <a:avLst/>
          </a:prstGeom>
        </p:spPr>
        <p:txBody>
          <a:bodyPr vert="horz" wrap="square" lIns="0" tIns="93471" rIns="0" bIns="0" rtlCol="0">
            <a:spAutoFit/>
          </a:bodyPr>
          <a:lstStyle/>
          <a:p>
            <a:pPr marL="1728470" marR="5080" indent="-1716405">
              <a:lnSpc>
                <a:spcPct val="100000"/>
              </a:lnSpc>
              <a:spcBef>
                <a:spcPts val="100"/>
              </a:spcBef>
            </a:pPr>
            <a:r>
              <a:rPr spc="-10" dirty="0" err="1"/>
              <a:t>Задачи</a:t>
            </a:r>
            <a:r>
              <a:rPr spc="-125" dirty="0"/>
              <a:t> </a:t>
            </a:r>
            <a:r>
              <a:rPr spc="-25" dirty="0" err="1"/>
              <a:t>общеобразовательным</a:t>
            </a:r>
            <a:r>
              <a:rPr spc="-15" dirty="0"/>
              <a:t> </a:t>
            </a:r>
            <a:r>
              <a:rPr spc="-10" dirty="0"/>
              <a:t>организациям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608" y="1373885"/>
            <a:ext cx="11594465" cy="3980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3213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latin typeface="Arial"/>
                <a:cs typeface="Arial"/>
              </a:rPr>
              <a:t>Обеспечить</a:t>
            </a:r>
            <a:r>
              <a:rPr sz="1800" i="1" spc="-4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внесение</a:t>
            </a:r>
            <a:r>
              <a:rPr sz="1800" b="1" i="1" spc="-45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соответствующих</a:t>
            </a:r>
            <a:r>
              <a:rPr sz="1800" b="1" i="1" spc="-3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изменений</a:t>
            </a:r>
            <a:r>
              <a:rPr sz="1800" b="1" i="1" spc="-7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в</a:t>
            </a:r>
            <a:r>
              <a:rPr sz="1800" b="1" i="1" spc="-5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локальные</a:t>
            </a:r>
            <a:r>
              <a:rPr sz="1800" b="1" i="1" spc="-40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нормативные</a:t>
            </a:r>
            <a:r>
              <a:rPr sz="1800" b="1" i="1" spc="-6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акты</a:t>
            </a:r>
            <a:r>
              <a:rPr sz="1800" b="1" i="1" spc="-4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в</a:t>
            </a:r>
            <a:r>
              <a:rPr sz="1800" i="1" spc="-5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части </a:t>
            </a:r>
            <a:r>
              <a:rPr sz="1800" i="1" dirty="0">
                <a:latin typeface="Arial"/>
                <a:cs typeface="Arial"/>
              </a:rPr>
              <a:t>регламентации</a:t>
            </a:r>
            <a:r>
              <a:rPr sz="1800" i="1" spc="-3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приема</a:t>
            </a:r>
            <a:r>
              <a:rPr sz="1800" i="1" spc="-4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в</a:t>
            </a:r>
            <a:r>
              <a:rPr sz="1800" i="1" spc="-6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общеобразовательные</a:t>
            </a:r>
            <a:r>
              <a:rPr sz="1800" i="1" spc="-15" dirty="0">
                <a:latin typeface="Arial"/>
                <a:cs typeface="Arial"/>
              </a:rPr>
              <a:t> </a:t>
            </a:r>
            <a:r>
              <a:rPr sz="1800" i="1" dirty="0" err="1">
                <a:latin typeface="Arial"/>
                <a:cs typeface="Arial"/>
              </a:rPr>
              <a:t>организации</a:t>
            </a:r>
            <a:r>
              <a:rPr sz="1800" i="1" spc="-30" dirty="0">
                <a:latin typeface="Arial"/>
                <a:cs typeface="Arial"/>
              </a:rPr>
              <a:t> </a:t>
            </a:r>
            <a:r>
              <a:rPr lang="ru-RU" sz="1800" b="1" i="1" dirty="0">
                <a:solidFill>
                  <a:schemeClr val="tx1"/>
                </a:solidFill>
                <a:latin typeface="Arial"/>
                <a:cs typeface="Arial"/>
              </a:rPr>
              <a:t>с </a:t>
            </a:r>
            <a:r>
              <a:rPr sz="1800" b="1" i="1" spc="-10" dirty="0" err="1">
                <a:latin typeface="Arial"/>
                <a:cs typeface="Arial"/>
              </a:rPr>
              <a:t>опубликованием</a:t>
            </a:r>
            <a:r>
              <a:rPr sz="1800" b="1" i="1" spc="-7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изменений</a:t>
            </a:r>
            <a:r>
              <a:rPr sz="1800" b="1" i="1" spc="-7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на</a:t>
            </a:r>
            <a:r>
              <a:rPr sz="1800" b="1" i="1" spc="-6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официальном</a:t>
            </a:r>
            <a:r>
              <a:rPr sz="1800" b="1" i="1" spc="-5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сайте</a:t>
            </a:r>
            <a:r>
              <a:rPr sz="1800" i="1" spc="-4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общеобразовательной</a:t>
            </a:r>
            <a:r>
              <a:rPr sz="1800" i="1" spc="-4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организации.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i="1" spc="-10" dirty="0">
                <a:latin typeface="Arial"/>
                <a:cs typeface="Arial"/>
              </a:rPr>
              <a:t>Обеспечить</a:t>
            </a:r>
            <a:r>
              <a:rPr sz="1800" i="1" spc="-3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проведение</a:t>
            </a:r>
            <a:r>
              <a:rPr sz="1800" b="1" i="1" spc="-60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общеобразовательными</a:t>
            </a:r>
            <a:r>
              <a:rPr sz="1800" b="1" i="1" spc="-5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организациями</a:t>
            </a:r>
            <a:r>
              <a:rPr sz="1800" b="1" i="1" spc="385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информационно-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i="1" spc="-10" dirty="0">
                <a:latin typeface="Arial"/>
                <a:cs typeface="Arial"/>
              </a:rPr>
              <a:t>разъяснительной</a:t>
            </a:r>
            <a:r>
              <a:rPr sz="1800" b="1" i="1" spc="-4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работы</a:t>
            </a:r>
            <a:r>
              <a:rPr sz="1800" b="1" i="1" spc="-5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с</a:t>
            </a:r>
            <a:r>
              <a:rPr sz="1800" b="1" i="1" spc="-4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участниками</a:t>
            </a:r>
            <a:r>
              <a:rPr sz="1800" b="1" i="1" spc="-35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образовательных</a:t>
            </a:r>
            <a:r>
              <a:rPr sz="1800" b="1" i="1" spc="-50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отношений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lang="ru-RU"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i="1" spc="-10" dirty="0" err="1">
                <a:latin typeface="Arial"/>
                <a:cs typeface="Arial"/>
              </a:rPr>
              <a:t>Тестирующим</a:t>
            </a:r>
            <a:r>
              <a:rPr sz="1800" b="1" i="1" spc="-90" dirty="0">
                <a:latin typeface="Arial"/>
                <a:cs typeface="Arial"/>
              </a:rPr>
              <a:t> </a:t>
            </a:r>
            <a:r>
              <a:rPr sz="1800" b="1" i="1" spc="-10" dirty="0" err="1">
                <a:latin typeface="Arial"/>
                <a:cs typeface="Arial"/>
              </a:rPr>
              <a:t>организациям</a:t>
            </a:r>
            <a:r>
              <a:rPr sz="1800" b="1" i="1" spc="-10" dirty="0">
                <a:latin typeface="Arial"/>
                <a:cs typeface="Arial"/>
              </a:rPr>
              <a:t>:</a:t>
            </a:r>
            <a:endParaRPr lang="ru-RU" b="1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sz="1800" i="1" dirty="0">
                <a:latin typeface="Arial"/>
                <a:cs typeface="Arial"/>
              </a:rPr>
              <a:t>- </a:t>
            </a:r>
            <a:r>
              <a:rPr sz="1800" i="1" dirty="0" err="1">
                <a:latin typeface="Arial"/>
                <a:cs typeface="Arial"/>
              </a:rPr>
              <a:t>провести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аудит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исправности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предполагаемого</a:t>
            </a:r>
            <a:r>
              <a:rPr sz="1800" i="1" spc="-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к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использованию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оборудования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в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dirty="0" err="1">
                <a:latin typeface="Arial"/>
                <a:cs typeface="Arial"/>
              </a:rPr>
              <a:t>рамках</a:t>
            </a:r>
            <a:r>
              <a:rPr sz="1800" i="1" spc="-50" dirty="0">
                <a:latin typeface="Arial"/>
                <a:cs typeface="Arial"/>
              </a:rPr>
              <a:t> </a:t>
            </a:r>
            <a:r>
              <a:rPr sz="1800" i="1" spc="-10" dirty="0" err="1">
                <a:latin typeface="Arial"/>
                <a:cs typeface="Arial"/>
              </a:rPr>
              <a:t>тестирования</a:t>
            </a:r>
            <a:endParaRPr lang="ru-RU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sz="1800" i="1" dirty="0">
                <a:latin typeface="Arial"/>
                <a:cs typeface="Arial"/>
              </a:rPr>
              <a:t>- </a:t>
            </a:r>
            <a:r>
              <a:rPr sz="1800" i="1" dirty="0" err="1">
                <a:latin typeface="Arial"/>
                <a:cs typeface="Arial"/>
              </a:rPr>
              <a:t>создать</a:t>
            </a:r>
            <a:r>
              <a:rPr sz="1800" i="1" spc="-5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специальный</a:t>
            </a:r>
            <a:r>
              <a:rPr sz="1800" i="1" spc="-8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раздел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на</a:t>
            </a:r>
            <a:r>
              <a:rPr sz="1800" i="1" spc="-9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официальном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сайте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образовательной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организации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в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сети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«Интернет</a:t>
            </a:r>
            <a:r>
              <a:rPr i="1" spc="-10" dirty="0">
                <a:latin typeface="Arial" panose="020B0604020202020204" pitchFamily="34" charset="0"/>
                <a:cs typeface="Arial" panose="020B0604020202020204" pitchFamily="34" charset="0"/>
              </a:rPr>
              <a:t>», обеспечить</a:t>
            </a:r>
            <a:r>
              <a:rPr i="1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10" dirty="0">
                <a:latin typeface="Arial" panose="020B0604020202020204" pitchFamily="34" charset="0"/>
                <a:cs typeface="Arial" panose="020B0604020202020204" pitchFamily="34" charset="0"/>
              </a:rPr>
              <a:t>размещение</a:t>
            </a:r>
            <a:r>
              <a:rPr i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актуальной</a:t>
            </a:r>
            <a:r>
              <a:rPr i="1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i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i="1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dirty="0">
                <a:latin typeface="Arial" panose="020B0604020202020204" pitchFamily="34" charset="0"/>
                <a:cs typeface="Arial" panose="020B0604020202020204" pitchFamily="34" charset="0"/>
              </a:rPr>
              <a:t>вопросам</a:t>
            </a:r>
            <a:r>
              <a:rPr i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10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проведения</a:t>
            </a:r>
            <a:r>
              <a:rPr i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10" dirty="0" err="1">
                <a:latin typeface="Arial" panose="020B0604020202020204" pitchFamily="34" charset="0"/>
                <a:cs typeface="Arial" panose="020B0604020202020204" pitchFamily="34" charset="0"/>
              </a:rPr>
              <a:t>тестирования</a:t>
            </a:r>
            <a:r>
              <a:rPr lang="ru-RU" i="1" spc="-10" dirty="0">
                <a:latin typeface="Arial" panose="020B0604020202020204" pitchFamily="34" charset="0"/>
                <a:cs typeface="Arial" panose="020B0604020202020204" pitchFamily="34" charset="0"/>
              </a:rPr>
              <a:t>, в том числе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расписание проведения тестирования и демонстрационные варианты диагностических работ</a:t>
            </a:r>
            <a:endParaRPr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algn="r">
              <a:lnSpc>
                <a:spcPct val="100000"/>
              </a:lnSpc>
            </a:pP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713" rIns="0" bIns="0" rtlCol="0">
            <a:spAutoFit/>
          </a:bodyPr>
          <a:lstStyle/>
          <a:p>
            <a:pPr marL="1743075">
              <a:lnSpc>
                <a:spcPct val="100000"/>
              </a:lnSpc>
              <a:spcBef>
                <a:spcPts val="100"/>
              </a:spcBef>
            </a:pPr>
            <a:r>
              <a:rPr dirty="0"/>
              <a:t>Организация</a:t>
            </a:r>
            <a:r>
              <a:rPr spc="-70" dirty="0"/>
              <a:t> </a:t>
            </a:r>
            <a:r>
              <a:rPr dirty="0"/>
              <a:t>приемной</a:t>
            </a:r>
            <a:r>
              <a:rPr spc="-65" dirty="0"/>
              <a:t> </a:t>
            </a:r>
            <a:r>
              <a:rPr dirty="0"/>
              <a:t>кампании</a:t>
            </a:r>
            <a:r>
              <a:rPr spc="-50" dirty="0"/>
              <a:t> </a:t>
            </a:r>
            <a:r>
              <a:rPr dirty="0"/>
              <a:t>в</a:t>
            </a:r>
            <a:r>
              <a:rPr spc="-65" dirty="0"/>
              <a:t> </a:t>
            </a:r>
            <a:r>
              <a:rPr dirty="0"/>
              <a:t>2025</a:t>
            </a:r>
            <a:r>
              <a:rPr spc="-45" dirty="0"/>
              <a:t> </a:t>
            </a:r>
            <a:r>
              <a:rPr spc="-25" dirty="0"/>
              <a:t>г.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907" y="3485515"/>
            <a:ext cx="5839460" cy="1885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Приказ</a:t>
            </a:r>
            <a:r>
              <a:rPr sz="18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Министерства</a:t>
            </a:r>
            <a:r>
              <a:rPr sz="18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просвещения</a:t>
            </a:r>
            <a:r>
              <a:rPr sz="1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Российской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Федерации</a:t>
            </a:r>
            <a:r>
              <a:rPr sz="1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1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r>
              <a:rPr sz="1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сентября</a:t>
            </a:r>
            <a:r>
              <a:rPr sz="18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2020</a:t>
            </a:r>
            <a:r>
              <a:rPr sz="1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65" dirty="0">
                <a:solidFill>
                  <a:srgbClr val="001F5F"/>
                </a:solidFill>
                <a:latin typeface="Arial"/>
                <a:cs typeface="Arial"/>
              </a:rPr>
              <a:t>г.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№</a:t>
            </a:r>
            <a:r>
              <a:rPr sz="1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458</a:t>
            </a:r>
            <a:endParaRPr sz="1800">
              <a:latin typeface="Arial"/>
              <a:cs typeface="Arial"/>
            </a:endParaRPr>
          </a:p>
          <a:p>
            <a:pPr marL="12700" marR="302260" algn="just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«Об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утверждении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Порядка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приема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обучение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по образовательным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программам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начального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общего, </a:t>
            </a:r>
            <a:r>
              <a:rPr sz="1800" dirty="0">
                <a:latin typeface="Microsoft Sans Serif"/>
                <a:cs typeface="Microsoft Sans Serif"/>
              </a:rPr>
              <a:t>основного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общего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среднего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общего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образования»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b="1" i="1" dirty="0">
                <a:latin typeface="Arial"/>
                <a:cs typeface="Arial"/>
              </a:rPr>
              <a:t>(с</a:t>
            </a:r>
            <a:r>
              <a:rPr sz="1600" b="1" i="1" spc="-30" dirty="0">
                <a:latin typeface="Arial"/>
                <a:cs typeface="Arial"/>
              </a:rPr>
              <a:t> </a:t>
            </a:r>
            <a:r>
              <a:rPr sz="1600" b="1" i="1" dirty="0">
                <a:latin typeface="Arial"/>
                <a:cs typeface="Arial"/>
              </a:rPr>
              <a:t>изменениями на</a:t>
            </a:r>
            <a:r>
              <a:rPr sz="1600" b="1" i="1" spc="-30" dirty="0">
                <a:latin typeface="Arial"/>
                <a:cs typeface="Arial"/>
              </a:rPr>
              <a:t> </a:t>
            </a:r>
            <a:r>
              <a:rPr sz="1600" b="1" i="1" dirty="0">
                <a:latin typeface="Arial"/>
                <a:cs typeface="Arial"/>
              </a:rPr>
              <a:t>4</a:t>
            </a:r>
            <a:r>
              <a:rPr sz="1600" b="1" i="1" spc="-40" dirty="0">
                <a:latin typeface="Arial"/>
                <a:cs typeface="Arial"/>
              </a:rPr>
              <a:t> </a:t>
            </a:r>
            <a:r>
              <a:rPr sz="1600" b="1" i="1" dirty="0">
                <a:latin typeface="Arial"/>
                <a:cs typeface="Arial"/>
              </a:rPr>
              <a:t>марта</a:t>
            </a:r>
            <a:r>
              <a:rPr sz="1600" b="1" i="1" spc="-25" dirty="0">
                <a:latin typeface="Arial"/>
                <a:cs typeface="Arial"/>
              </a:rPr>
              <a:t> </a:t>
            </a:r>
            <a:r>
              <a:rPr sz="1600" b="1" i="1" dirty="0">
                <a:latin typeface="Arial"/>
                <a:cs typeface="Arial"/>
              </a:rPr>
              <a:t>2025</a:t>
            </a:r>
            <a:r>
              <a:rPr sz="1600" b="1" i="1" spc="-30" dirty="0">
                <a:latin typeface="Arial"/>
                <a:cs typeface="Arial"/>
              </a:rPr>
              <a:t> </a:t>
            </a:r>
            <a:r>
              <a:rPr sz="1600" b="1" i="1" dirty="0">
                <a:latin typeface="Arial"/>
                <a:cs typeface="Arial"/>
              </a:rPr>
              <a:t>г.</a:t>
            </a:r>
            <a:r>
              <a:rPr sz="1600" b="1" i="1" spc="-20" dirty="0"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Arial"/>
                <a:cs typeface="Arial"/>
              </a:rPr>
              <a:t>(вступают </a:t>
            </a:r>
            <a:r>
              <a:rPr sz="1600" b="1" i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600" b="1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Arial"/>
                <a:cs typeface="Arial"/>
              </a:rPr>
              <a:t>силу</a:t>
            </a:r>
            <a:r>
              <a:rPr sz="16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600" b="1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i="1" spc="-50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i="1" dirty="0">
                <a:solidFill>
                  <a:srgbClr val="FF0000"/>
                </a:solidFill>
                <a:latin typeface="Arial"/>
                <a:cs typeface="Arial"/>
              </a:rPr>
              <a:t>апреля</a:t>
            </a:r>
            <a:r>
              <a:rPr sz="1600" b="1" i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F0000"/>
                </a:solidFill>
                <a:latin typeface="Arial"/>
                <a:cs typeface="Arial"/>
              </a:rPr>
              <a:t>2025</a:t>
            </a:r>
            <a:r>
              <a:rPr sz="16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i="1" spc="-25" dirty="0">
                <a:solidFill>
                  <a:srgbClr val="FF0000"/>
                </a:solidFill>
                <a:latin typeface="Arial"/>
                <a:cs typeface="Arial"/>
              </a:rPr>
              <a:t>г.)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907" y="1326337"/>
            <a:ext cx="5901690" cy="130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Федеральный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закон</a:t>
            </a:r>
            <a:r>
              <a:rPr sz="1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29</a:t>
            </a:r>
            <a:r>
              <a:rPr sz="1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декабря</a:t>
            </a:r>
            <a:r>
              <a:rPr sz="1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2012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70" dirty="0">
                <a:solidFill>
                  <a:srgbClr val="001F5F"/>
                </a:solidFill>
                <a:latin typeface="Arial"/>
                <a:cs typeface="Arial"/>
              </a:rPr>
              <a:t>г.</a:t>
            </a:r>
            <a:r>
              <a:rPr sz="18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№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273-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ФЗ</a:t>
            </a:r>
            <a:endParaRPr sz="1800">
              <a:latin typeface="Arial"/>
              <a:cs typeface="Arial"/>
            </a:endParaRPr>
          </a:p>
          <a:p>
            <a:pPr marL="12700" marR="480059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«Об</a:t>
            </a:r>
            <a:r>
              <a:rPr sz="18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образовании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8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Российской Федерации» </a:t>
            </a:r>
            <a:r>
              <a:rPr sz="1600" i="1" dirty="0">
                <a:latin typeface="Arial"/>
                <a:cs typeface="Arial"/>
              </a:rPr>
              <a:t>(статья</a:t>
            </a:r>
            <a:r>
              <a:rPr sz="1600" i="1" spc="-2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55.</a:t>
            </a:r>
            <a:r>
              <a:rPr sz="1600" i="1" spc="-4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Общие</a:t>
            </a:r>
            <a:r>
              <a:rPr sz="1600" i="1" spc="-3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требования</a:t>
            </a:r>
            <a:r>
              <a:rPr sz="1600" i="1" spc="-3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к</a:t>
            </a:r>
            <a:r>
              <a:rPr sz="1600" i="1" spc="-5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приему</a:t>
            </a:r>
            <a:r>
              <a:rPr sz="1600" i="1" spc="-4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на</a:t>
            </a:r>
            <a:r>
              <a:rPr sz="1600" i="1" spc="-5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обучение</a:t>
            </a:r>
            <a:r>
              <a:rPr sz="1600" i="1" spc="-50" dirty="0">
                <a:latin typeface="Arial"/>
                <a:cs typeface="Arial"/>
              </a:rPr>
              <a:t> в </a:t>
            </a:r>
            <a:r>
              <a:rPr sz="1600" i="1" spc="-10" dirty="0">
                <a:latin typeface="Arial"/>
                <a:cs typeface="Arial"/>
              </a:rPr>
              <a:t>организацию,</a:t>
            </a:r>
            <a:r>
              <a:rPr sz="1600" i="1" spc="-5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осуществляющую</a:t>
            </a:r>
            <a:r>
              <a:rPr sz="1600" i="1" spc="-3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образовательную деятельность;</a:t>
            </a:r>
            <a:r>
              <a:rPr sz="1600" i="1" spc="-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статья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spc="-20" dirty="0">
                <a:latin typeface="Arial"/>
                <a:cs typeface="Arial"/>
              </a:rPr>
              <a:t>67.)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xfrm>
            <a:off x="6759956" y="1326337"/>
            <a:ext cx="5072380" cy="4478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Arial"/>
                <a:cs typeface="Arial"/>
              </a:rPr>
              <a:t>Единый</a:t>
            </a:r>
            <a:r>
              <a:rPr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0000"/>
                </a:solidFill>
                <a:latin typeface="Arial"/>
                <a:cs typeface="Arial"/>
              </a:rPr>
              <a:t>день</a:t>
            </a:r>
            <a:r>
              <a:rPr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0000"/>
                </a:solidFill>
                <a:latin typeface="Arial"/>
                <a:cs typeface="Arial"/>
              </a:rPr>
              <a:t>начала</a:t>
            </a:r>
            <a:r>
              <a:rPr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0000"/>
                </a:solidFill>
                <a:latin typeface="Arial"/>
                <a:cs typeface="Arial"/>
              </a:rPr>
              <a:t>приема</a:t>
            </a:r>
            <a:r>
              <a:rPr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1" spc="-10" dirty="0">
                <a:solidFill>
                  <a:srgbClr val="FF0000"/>
                </a:solidFill>
                <a:latin typeface="Arial"/>
                <a:cs typeface="Arial"/>
              </a:rPr>
              <a:t>заявлений</a:t>
            </a:r>
            <a:r>
              <a:rPr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pc="-25" dirty="0"/>
              <a:t>на </a:t>
            </a:r>
            <a:r>
              <a:rPr spc="-10" dirty="0"/>
              <a:t>обучение</a:t>
            </a:r>
            <a:r>
              <a:rPr spc="-20" dirty="0"/>
              <a:t> </a:t>
            </a:r>
            <a:r>
              <a:rPr dirty="0"/>
              <a:t>в</a:t>
            </a:r>
            <a:r>
              <a:rPr spc="-35" dirty="0"/>
              <a:t> </a:t>
            </a:r>
            <a:r>
              <a:rPr dirty="0"/>
              <a:t>первый</a:t>
            </a:r>
            <a:r>
              <a:rPr spc="-25" dirty="0"/>
              <a:t> </a:t>
            </a:r>
            <a:r>
              <a:rPr dirty="0"/>
              <a:t>класс</a:t>
            </a:r>
            <a:r>
              <a:rPr spc="-50" dirty="0"/>
              <a:t> </a:t>
            </a:r>
            <a:r>
              <a:rPr dirty="0"/>
              <a:t>для</a:t>
            </a:r>
            <a:r>
              <a:rPr spc="-50" dirty="0"/>
              <a:t> </a:t>
            </a:r>
            <a:r>
              <a:rPr dirty="0"/>
              <a:t>детей,</a:t>
            </a:r>
            <a:r>
              <a:rPr spc="-40" dirty="0"/>
              <a:t> </a:t>
            </a:r>
            <a:r>
              <a:rPr spc="-10" dirty="0"/>
              <a:t>указанных </a:t>
            </a:r>
            <a:r>
              <a:rPr dirty="0"/>
              <a:t>в</a:t>
            </a:r>
            <a:r>
              <a:rPr spc="-5" dirty="0"/>
              <a:t> </a:t>
            </a:r>
            <a:r>
              <a:rPr spc="-10" dirty="0"/>
              <a:t>пунктах</a:t>
            </a:r>
            <a:r>
              <a:rPr spc="10" dirty="0"/>
              <a:t> </a:t>
            </a:r>
            <a:r>
              <a:rPr dirty="0"/>
              <a:t>9,</a:t>
            </a:r>
            <a:r>
              <a:rPr spc="-15" dirty="0"/>
              <a:t> </a:t>
            </a:r>
            <a:r>
              <a:rPr dirty="0"/>
              <a:t>9</a:t>
            </a:r>
            <a:r>
              <a:rPr lang="ru-RU" dirty="0"/>
              <a:t>(</a:t>
            </a:r>
            <a:r>
              <a:rPr dirty="0"/>
              <a:t>1</a:t>
            </a:r>
            <a:r>
              <a:rPr lang="ru-RU" dirty="0"/>
              <a:t>)</a:t>
            </a:r>
            <a:r>
              <a:rPr dirty="0"/>
              <a:t>,</a:t>
            </a:r>
            <a:r>
              <a:rPr spc="10" dirty="0"/>
              <a:t> </a:t>
            </a:r>
            <a:r>
              <a:rPr dirty="0"/>
              <a:t>10</a:t>
            </a:r>
            <a:r>
              <a:rPr spc="-20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dirty="0"/>
              <a:t>12</a:t>
            </a:r>
            <a:r>
              <a:rPr spc="-5" dirty="0"/>
              <a:t> </a:t>
            </a:r>
            <a:r>
              <a:rPr spc="-10" dirty="0"/>
              <a:t>Порядка,</a:t>
            </a:r>
            <a:r>
              <a:rPr spc="-5" dirty="0"/>
              <a:t> </a:t>
            </a:r>
            <a:r>
              <a:rPr dirty="0"/>
              <a:t>а</a:t>
            </a:r>
            <a:r>
              <a:rPr spc="-5" dirty="0"/>
              <a:t> </a:t>
            </a:r>
            <a:r>
              <a:rPr spc="-10" dirty="0"/>
              <a:t>также проживающих</a:t>
            </a:r>
            <a:r>
              <a:rPr spc="-60" dirty="0"/>
              <a:t> </a:t>
            </a:r>
            <a:r>
              <a:rPr dirty="0"/>
              <a:t>на</a:t>
            </a:r>
            <a:r>
              <a:rPr spc="-60" dirty="0"/>
              <a:t> </a:t>
            </a:r>
            <a:r>
              <a:rPr spc="-20" dirty="0"/>
              <a:t>закрепленной</a:t>
            </a:r>
            <a:r>
              <a:rPr spc="-45" dirty="0"/>
              <a:t> </a:t>
            </a:r>
            <a:r>
              <a:rPr dirty="0" err="1"/>
              <a:t>территории</a:t>
            </a:r>
            <a:r>
              <a:rPr spc="-60" dirty="0"/>
              <a:t> </a:t>
            </a:r>
            <a:r>
              <a:rPr spc="470" dirty="0"/>
              <a:t>–</a:t>
            </a:r>
            <a:r>
              <a:rPr lang="ru-RU" spc="470" dirty="0"/>
              <a:t> </a:t>
            </a:r>
            <a:r>
              <a:rPr spc="-30" dirty="0"/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ru-RU" sz="2000" b="1" dirty="0">
                <a:solidFill>
                  <a:srgbClr val="FF0000"/>
                </a:solidFill>
                <a:latin typeface="Arial"/>
                <a:cs typeface="Arial"/>
              </a:rPr>
              <a:t>7</a:t>
            </a:r>
            <a:r>
              <a:rPr sz="20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марта</a:t>
            </a:r>
            <a:r>
              <a:rPr sz="20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2025</a:t>
            </a:r>
            <a:r>
              <a:rPr sz="20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г.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2000" dirty="0">
              <a:latin typeface="Arial"/>
              <a:cs typeface="Arial"/>
            </a:endParaRPr>
          </a:p>
          <a:p>
            <a:pPr marL="12700" marR="58419">
              <a:lnSpc>
                <a:spcPct val="100000"/>
              </a:lnSpc>
              <a:tabLst>
                <a:tab pos="1310640" algn="l"/>
              </a:tabLst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Завершение</a:t>
            </a:r>
            <a:r>
              <a:rPr sz="20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приёма</a:t>
            </a:r>
            <a:r>
              <a:rPr sz="20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1F5F"/>
                </a:solidFill>
              </a:rPr>
              <a:t>для</a:t>
            </a:r>
            <a:r>
              <a:rPr sz="2000" spc="-10" dirty="0">
                <a:solidFill>
                  <a:srgbClr val="001F5F"/>
                </a:solidFill>
              </a:rPr>
              <a:t> вышеуказанной категории</a:t>
            </a:r>
            <a:r>
              <a:rPr sz="2000" dirty="0">
                <a:solidFill>
                  <a:srgbClr val="001F5F"/>
                </a:solidFill>
              </a:rPr>
              <a:t>	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sz="20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30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июня</a:t>
            </a:r>
            <a:r>
              <a:rPr sz="20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2025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35" dirty="0">
                <a:solidFill>
                  <a:srgbClr val="FF0000"/>
                </a:solidFill>
                <a:latin typeface="Arial"/>
                <a:cs typeface="Arial"/>
              </a:rPr>
              <a:t>г.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2000" dirty="0">
              <a:latin typeface="Arial"/>
              <a:cs typeface="Arial"/>
            </a:endParaRPr>
          </a:p>
          <a:p>
            <a:pPr marL="12700" marR="162560">
              <a:lnSpc>
                <a:spcPct val="100000"/>
              </a:lnSpc>
            </a:pPr>
            <a:r>
              <a:rPr spc="-30" dirty="0">
                <a:solidFill>
                  <a:srgbClr val="001F5F"/>
                </a:solidFill>
              </a:rPr>
              <a:t>Для</a:t>
            </a:r>
            <a:r>
              <a:rPr spc="-65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детей,</a:t>
            </a:r>
            <a:r>
              <a:rPr spc="-55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не</a:t>
            </a:r>
            <a:r>
              <a:rPr spc="-45" dirty="0">
                <a:solidFill>
                  <a:srgbClr val="001F5F"/>
                </a:solidFill>
              </a:rPr>
              <a:t> </a:t>
            </a:r>
            <a:r>
              <a:rPr spc="-10" dirty="0">
                <a:solidFill>
                  <a:srgbClr val="001F5F"/>
                </a:solidFill>
              </a:rPr>
              <a:t>проживающих</a:t>
            </a:r>
            <a:r>
              <a:rPr spc="-50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на</a:t>
            </a:r>
            <a:r>
              <a:rPr spc="-55" dirty="0">
                <a:solidFill>
                  <a:srgbClr val="001F5F"/>
                </a:solidFill>
              </a:rPr>
              <a:t> </a:t>
            </a:r>
            <a:r>
              <a:rPr spc="-10" dirty="0">
                <a:solidFill>
                  <a:srgbClr val="001F5F"/>
                </a:solidFill>
              </a:rPr>
              <a:t>закрепленной территории,</a:t>
            </a:r>
            <a:r>
              <a:rPr spc="-55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прием</a:t>
            </a:r>
            <a:r>
              <a:rPr spc="-50" dirty="0">
                <a:solidFill>
                  <a:srgbClr val="001F5F"/>
                </a:solidFill>
              </a:rPr>
              <a:t> </a:t>
            </a:r>
            <a:r>
              <a:rPr spc="-10" dirty="0">
                <a:solidFill>
                  <a:srgbClr val="001F5F"/>
                </a:solidFill>
              </a:rPr>
              <a:t>заявлений</a:t>
            </a:r>
            <a:r>
              <a:rPr spc="-50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о</a:t>
            </a:r>
            <a:r>
              <a:rPr spc="-45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приеме</a:t>
            </a:r>
            <a:r>
              <a:rPr spc="-45" dirty="0">
                <a:solidFill>
                  <a:srgbClr val="001F5F"/>
                </a:solidFill>
              </a:rPr>
              <a:t> </a:t>
            </a:r>
            <a:r>
              <a:rPr spc="-25" dirty="0">
                <a:solidFill>
                  <a:srgbClr val="001F5F"/>
                </a:solidFill>
              </a:rPr>
              <a:t>на</a:t>
            </a:r>
          </a:p>
          <a:p>
            <a:pPr marL="12700">
              <a:lnSpc>
                <a:spcPts val="2390"/>
              </a:lnSpc>
            </a:pPr>
            <a:r>
              <a:rPr spc="-10" dirty="0">
                <a:solidFill>
                  <a:srgbClr val="001F5F"/>
                </a:solidFill>
              </a:rPr>
              <a:t>обучение</a:t>
            </a:r>
            <a:r>
              <a:rPr spc="-5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в</a:t>
            </a:r>
            <a:r>
              <a:rPr spc="-30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первый</a:t>
            </a:r>
            <a:r>
              <a:rPr spc="-10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класс</a:t>
            </a:r>
            <a:r>
              <a:rPr spc="-40" dirty="0">
                <a:solidFill>
                  <a:srgbClr val="001F5F"/>
                </a:solidFill>
              </a:rPr>
              <a:t> </a:t>
            </a:r>
            <a:r>
              <a:rPr spc="-20" dirty="0">
                <a:solidFill>
                  <a:srgbClr val="001F5F"/>
                </a:solidFill>
              </a:rPr>
              <a:t>начинается</a:t>
            </a:r>
            <a:r>
              <a:rPr spc="-10" dirty="0">
                <a:solidFill>
                  <a:srgbClr val="001F5F"/>
                </a:solidFill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6</a:t>
            </a:r>
            <a:r>
              <a:rPr sz="20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июля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2025</a:t>
            </a:r>
            <a:r>
              <a:rPr sz="20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FF0000"/>
                </a:solidFill>
                <a:latin typeface="Arial"/>
                <a:cs typeface="Arial"/>
              </a:rPr>
              <a:t>г.</a:t>
            </a:r>
            <a:r>
              <a:rPr sz="20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1F5F"/>
                </a:solidFill>
              </a:rPr>
              <a:t>до</a:t>
            </a:r>
            <a:r>
              <a:rPr spc="-10" dirty="0">
                <a:solidFill>
                  <a:srgbClr val="001F5F"/>
                </a:solidFill>
              </a:rPr>
              <a:t> </a:t>
            </a:r>
            <a:r>
              <a:rPr spc="-20" dirty="0">
                <a:solidFill>
                  <a:srgbClr val="001F5F"/>
                </a:solidFill>
              </a:rPr>
              <a:t>момента</a:t>
            </a:r>
            <a:r>
              <a:rPr spc="-10" dirty="0">
                <a:solidFill>
                  <a:srgbClr val="001F5F"/>
                </a:solidFill>
              </a:rPr>
              <a:t> заполнения</a:t>
            </a:r>
            <a:r>
              <a:rPr spc="-15" dirty="0">
                <a:solidFill>
                  <a:srgbClr val="001F5F"/>
                </a:solidFill>
              </a:rPr>
              <a:t> </a:t>
            </a:r>
            <a:r>
              <a:rPr spc="-10" dirty="0">
                <a:solidFill>
                  <a:srgbClr val="001F5F"/>
                </a:solidFill>
              </a:rPr>
              <a:t>свободных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20" dirty="0">
                <a:solidFill>
                  <a:srgbClr val="001F5F"/>
                </a:solidFill>
              </a:rPr>
              <a:t>мест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5544" y="179323"/>
            <a:ext cx="57029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4465">
              <a:lnSpc>
                <a:spcPct val="100000"/>
              </a:lnSpc>
              <a:spcBef>
                <a:spcPts val="100"/>
              </a:spcBef>
            </a:pPr>
            <a:r>
              <a:rPr dirty="0"/>
              <a:t>Приказы</a:t>
            </a:r>
            <a:r>
              <a:rPr spc="-75" dirty="0"/>
              <a:t> </a:t>
            </a:r>
            <a:r>
              <a:rPr spc="-10" dirty="0"/>
              <a:t>Минпросвещения</a:t>
            </a:r>
            <a:r>
              <a:rPr spc="-55" dirty="0"/>
              <a:t> </a:t>
            </a:r>
            <a:r>
              <a:rPr spc="-10" dirty="0"/>
              <a:t>России, </a:t>
            </a:r>
            <a:r>
              <a:rPr dirty="0"/>
              <a:t>вступающие</a:t>
            </a:r>
            <a:r>
              <a:rPr spc="-10" dirty="0"/>
              <a:t> </a:t>
            </a:r>
            <a:r>
              <a:rPr dirty="0"/>
              <a:t>в</a:t>
            </a:r>
            <a:r>
              <a:rPr spc="-50" dirty="0"/>
              <a:t> </a:t>
            </a:r>
            <a:r>
              <a:rPr dirty="0"/>
              <a:t>силу</a:t>
            </a:r>
            <a:r>
              <a:rPr spc="-35" dirty="0"/>
              <a:t> </a:t>
            </a:r>
            <a:r>
              <a:rPr dirty="0"/>
              <a:t>с</a:t>
            </a:r>
            <a:r>
              <a:rPr spc="-40" dirty="0"/>
              <a:t> </a:t>
            </a:r>
            <a:r>
              <a:rPr dirty="0"/>
              <a:t>1</a:t>
            </a:r>
            <a:r>
              <a:rPr spc="-60" dirty="0"/>
              <a:t> </a:t>
            </a:r>
            <a:r>
              <a:rPr dirty="0"/>
              <a:t>апреля</a:t>
            </a:r>
            <a:r>
              <a:rPr spc="-45" dirty="0"/>
              <a:t> </a:t>
            </a:r>
            <a:r>
              <a:rPr dirty="0"/>
              <a:t>2025</a:t>
            </a:r>
            <a:r>
              <a:rPr spc="-40" dirty="0"/>
              <a:t> </a:t>
            </a:r>
            <a:r>
              <a:rPr spc="-25" dirty="0"/>
              <a:t>г.</a:t>
            </a:r>
          </a:p>
        </p:txBody>
      </p:sp>
      <p:sp>
        <p:nvSpPr>
          <p:cNvPr id="3" name="object 3"/>
          <p:cNvSpPr/>
          <p:nvPr/>
        </p:nvSpPr>
        <p:spPr>
          <a:xfrm>
            <a:off x="3648455" y="4029455"/>
            <a:ext cx="2254250" cy="2101850"/>
          </a:xfrm>
          <a:custGeom>
            <a:avLst/>
            <a:gdLst/>
            <a:ahLst/>
            <a:cxnLst/>
            <a:rect l="l" t="t" r="r" b="b"/>
            <a:pathLst>
              <a:path w="2254250" h="2101850">
                <a:moveTo>
                  <a:pt x="2118487" y="0"/>
                </a:moveTo>
                <a:lnTo>
                  <a:pt x="135509" y="0"/>
                </a:lnTo>
                <a:lnTo>
                  <a:pt x="92691" y="6911"/>
                </a:lnTo>
                <a:lnTo>
                  <a:pt x="55494" y="26155"/>
                </a:lnTo>
                <a:lnTo>
                  <a:pt x="26155" y="55494"/>
                </a:lnTo>
                <a:lnTo>
                  <a:pt x="6911" y="92691"/>
                </a:lnTo>
                <a:lnTo>
                  <a:pt x="0" y="135509"/>
                </a:lnTo>
                <a:lnTo>
                  <a:pt x="0" y="1966087"/>
                </a:lnTo>
                <a:lnTo>
                  <a:pt x="6911" y="2008918"/>
                </a:lnTo>
                <a:lnTo>
                  <a:pt x="26155" y="2046117"/>
                </a:lnTo>
                <a:lnTo>
                  <a:pt x="55494" y="2075451"/>
                </a:lnTo>
                <a:lnTo>
                  <a:pt x="92691" y="2094687"/>
                </a:lnTo>
                <a:lnTo>
                  <a:pt x="135509" y="2101596"/>
                </a:lnTo>
                <a:lnTo>
                  <a:pt x="2118487" y="2101596"/>
                </a:lnTo>
                <a:lnTo>
                  <a:pt x="2161304" y="2094687"/>
                </a:lnTo>
                <a:lnTo>
                  <a:pt x="2198501" y="2075451"/>
                </a:lnTo>
                <a:lnTo>
                  <a:pt x="2227840" y="2046117"/>
                </a:lnTo>
                <a:lnTo>
                  <a:pt x="2247084" y="2008918"/>
                </a:lnTo>
                <a:lnTo>
                  <a:pt x="2253996" y="1966087"/>
                </a:lnTo>
                <a:lnTo>
                  <a:pt x="2253996" y="135509"/>
                </a:lnTo>
                <a:lnTo>
                  <a:pt x="2247084" y="92691"/>
                </a:lnTo>
                <a:lnTo>
                  <a:pt x="2227840" y="55494"/>
                </a:lnTo>
                <a:lnTo>
                  <a:pt x="2198501" y="26155"/>
                </a:lnTo>
                <a:lnTo>
                  <a:pt x="2161304" y="6911"/>
                </a:lnTo>
                <a:lnTo>
                  <a:pt x="211848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6923" y="4423664"/>
            <a:ext cx="1877060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915" marR="200025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Порядок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приема</a:t>
            </a:r>
            <a:r>
              <a:rPr sz="1200" b="1" spc="-4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1F4E79"/>
                </a:solidFill>
                <a:latin typeface="Arial"/>
                <a:cs typeface="Arial"/>
              </a:rPr>
              <a:t>на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обучение</a:t>
            </a:r>
            <a:r>
              <a:rPr sz="1200" b="1" spc="-35" dirty="0">
                <a:solidFill>
                  <a:srgbClr val="1F4E79"/>
                </a:solidFill>
                <a:latin typeface="Arial"/>
                <a:cs typeface="Arial"/>
              </a:rPr>
              <a:t> по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образовательным</a:t>
            </a:r>
            <a:endParaRPr sz="12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программам</a:t>
            </a:r>
            <a:r>
              <a:rPr sz="12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начального общего,</a:t>
            </a:r>
            <a:r>
              <a:rPr sz="1200" b="1" spc="-4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основного</a:t>
            </a:r>
            <a:endParaRPr sz="1200">
              <a:latin typeface="Arial"/>
              <a:cs typeface="Arial"/>
            </a:endParaRPr>
          </a:p>
          <a:p>
            <a:pPr marL="151130" marR="142875" indent="77470">
              <a:lnSpc>
                <a:spcPct val="100000"/>
              </a:lnSpc>
            </a:pP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общего</a:t>
            </a:r>
            <a:r>
              <a:rPr sz="1200" b="1" spc="-4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и</a:t>
            </a:r>
            <a:r>
              <a:rPr sz="12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среднего общего</a:t>
            </a:r>
            <a:r>
              <a:rPr sz="12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образования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48455" y="1482852"/>
            <a:ext cx="2246630" cy="2409825"/>
          </a:xfrm>
          <a:custGeom>
            <a:avLst/>
            <a:gdLst/>
            <a:ahLst/>
            <a:cxnLst/>
            <a:rect l="l" t="t" r="r" b="b"/>
            <a:pathLst>
              <a:path w="2246629" h="2409825">
                <a:moveTo>
                  <a:pt x="2101469" y="0"/>
                </a:moveTo>
                <a:lnTo>
                  <a:pt x="144907" y="0"/>
                </a:lnTo>
                <a:lnTo>
                  <a:pt x="99112" y="7389"/>
                </a:lnTo>
                <a:lnTo>
                  <a:pt x="59335" y="27964"/>
                </a:lnTo>
                <a:lnTo>
                  <a:pt x="27964" y="59335"/>
                </a:lnTo>
                <a:lnTo>
                  <a:pt x="7389" y="99112"/>
                </a:lnTo>
                <a:lnTo>
                  <a:pt x="0" y="144907"/>
                </a:lnTo>
                <a:lnTo>
                  <a:pt x="0" y="2264537"/>
                </a:lnTo>
                <a:lnTo>
                  <a:pt x="7389" y="2310331"/>
                </a:lnTo>
                <a:lnTo>
                  <a:pt x="27964" y="2350108"/>
                </a:lnTo>
                <a:lnTo>
                  <a:pt x="59335" y="2381479"/>
                </a:lnTo>
                <a:lnTo>
                  <a:pt x="99112" y="2402054"/>
                </a:lnTo>
                <a:lnTo>
                  <a:pt x="144907" y="2409444"/>
                </a:lnTo>
                <a:lnTo>
                  <a:pt x="2101469" y="2409444"/>
                </a:lnTo>
                <a:lnTo>
                  <a:pt x="2147263" y="2402054"/>
                </a:lnTo>
                <a:lnTo>
                  <a:pt x="2187040" y="2381479"/>
                </a:lnTo>
                <a:lnTo>
                  <a:pt x="2218411" y="2350108"/>
                </a:lnTo>
                <a:lnTo>
                  <a:pt x="2238986" y="2310331"/>
                </a:lnTo>
                <a:lnTo>
                  <a:pt x="2246376" y="2264537"/>
                </a:lnTo>
                <a:lnTo>
                  <a:pt x="2246376" y="144907"/>
                </a:lnTo>
                <a:lnTo>
                  <a:pt x="2238986" y="99112"/>
                </a:lnTo>
                <a:lnTo>
                  <a:pt x="2218411" y="59335"/>
                </a:lnTo>
                <a:lnTo>
                  <a:pt x="2187040" y="27964"/>
                </a:lnTo>
                <a:lnTo>
                  <a:pt x="2147263" y="7389"/>
                </a:lnTo>
                <a:lnTo>
                  <a:pt x="2101469" y="0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648443" y="1505711"/>
            <a:ext cx="2257425" cy="4640580"/>
            <a:chOff x="9648443" y="1505711"/>
            <a:chExt cx="2257425" cy="4640580"/>
          </a:xfrm>
        </p:grpSpPr>
        <p:sp>
          <p:nvSpPr>
            <p:cNvPr id="7" name="object 7"/>
            <p:cNvSpPr/>
            <p:nvPr/>
          </p:nvSpPr>
          <p:spPr>
            <a:xfrm>
              <a:off x="9648443" y="4012691"/>
              <a:ext cx="2246630" cy="2133600"/>
            </a:xfrm>
            <a:custGeom>
              <a:avLst/>
              <a:gdLst/>
              <a:ahLst/>
              <a:cxnLst/>
              <a:rect l="l" t="t" r="r" b="b"/>
              <a:pathLst>
                <a:path w="2246629" h="2133600">
                  <a:moveTo>
                    <a:pt x="2108834" y="0"/>
                  </a:moveTo>
                  <a:lnTo>
                    <a:pt x="137540" y="0"/>
                  </a:lnTo>
                  <a:lnTo>
                    <a:pt x="94073" y="7013"/>
                  </a:lnTo>
                  <a:lnTo>
                    <a:pt x="56317" y="26541"/>
                  </a:lnTo>
                  <a:lnTo>
                    <a:pt x="26541" y="56317"/>
                  </a:lnTo>
                  <a:lnTo>
                    <a:pt x="7013" y="94073"/>
                  </a:lnTo>
                  <a:lnTo>
                    <a:pt x="0" y="137540"/>
                  </a:lnTo>
                  <a:lnTo>
                    <a:pt x="0" y="1996020"/>
                  </a:lnTo>
                  <a:lnTo>
                    <a:pt x="7013" y="2039507"/>
                  </a:lnTo>
                  <a:lnTo>
                    <a:pt x="26541" y="2077273"/>
                  </a:lnTo>
                  <a:lnTo>
                    <a:pt x="56317" y="2107055"/>
                  </a:lnTo>
                  <a:lnTo>
                    <a:pt x="94073" y="2126586"/>
                  </a:lnTo>
                  <a:lnTo>
                    <a:pt x="137540" y="2133599"/>
                  </a:lnTo>
                  <a:lnTo>
                    <a:pt x="2108834" y="2133599"/>
                  </a:lnTo>
                  <a:lnTo>
                    <a:pt x="2152302" y="2126586"/>
                  </a:lnTo>
                  <a:lnTo>
                    <a:pt x="2190058" y="2107055"/>
                  </a:lnTo>
                  <a:lnTo>
                    <a:pt x="2219834" y="2077273"/>
                  </a:lnTo>
                  <a:lnTo>
                    <a:pt x="2239362" y="2039507"/>
                  </a:lnTo>
                  <a:lnTo>
                    <a:pt x="2246376" y="1996020"/>
                  </a:lnTo>
                  <a:lnTo>
                    <a:pt x="2246376" y="137540"/>
                  </a:lnTo>
                  <a:lnTo>
                    <a:pt x="2239362" y="94073"/>
                  </a:lnTo>
                  <a:lnTo>
                    <a:pt x="2219834" y="56317"/>
                  </a:lnTo>
                  <a:lnTo>
                    <a:pt x="2190058" y="26541"/>
                  </a:lnTo>
                  <a:lnTo>
                    <a:pt x="2152302" y="7013"/>
                  </a:lnTo>
                  <a:lnTo>
                    <a:pt x="210883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659111" y="1505711"/>
              <a:ext cx="2246630" cy="2506980"/>
            </a:xfrm>
            <a:custGeom>
              <a:avLst/>
              <a:gdLst/>
              <a:ahLst/>
              <a:cxnLst/>
              <a:rect l="l" t="t" r="r" b="b"/>
              <a:pathLst>
                <a:path w="2246629" h="2506979">
                  <a:moveTo>
                    <a:pt x="2101469" y="0"/>
                  </a:moveTo>
                  <a:lnTo>
                    <a:pt x="144907" y="0"/>
                  </a:lnTo>
                  <a:lnTo>
                    <a:pt x="99112" y="7389"/>
                  </a:lnTo>
                  <a:lnTo>
                    <a:pt x="59335" y="27964"/>
                  </a:lnTo>
                  <a:lnTo>
                    <a:pt x="27964" y="59335"/>
                  </a:lnTo>
                  <a:lnTo>
                    <a:pt x="7389" y="99112"/>
                  </a:lnTo>
                  <a:lnTo>
                    <a:pt x="0" y="144907"/>
                  </a:lnTo>
                  <a:lnTo>
                    <a:pt x="0" y="2362073"/>
                  </a:lnTo>
                  <a:lnTo>
                    <a:pt x="7389" y="2407867"/>
                  </a:lnTo>
                  <a:lnTo>
                    <a:pt x="27964" y="2447644"/>
                  </a:lnTo>
                  <a:lnTo>
                    <a:pt x="59335" y="2479015"/>
                  </a:lnTo>
                  <a:lnTo>
                    <a:pt x="99112" y="2499590"/>
                  </a:lnTo>
                  <a:lnTo>
                    <a:pt x="144907" y="2506980"/>
                  </a:lnTo>
                  <a:lnTo>
                    <a:pt x="2101469" y="2506980"/>
                  </a:lnTo>
                  <a:lnTo>
                    <a:pt x="2147263" y="2499590"/>
                  </a:lnTo>
                  <a:lnTo>
                    <a:pt x="2187040" y="2479015"/>
                  </a:lnTo>
                  <a:lnTo>
                    <a:pt x="2218411" y="2447644"/>
                  </a:lnTo>
                  <a:lnTo>
                    <a:pt x="2238986" y="2407867"/>
                  </a:lnTo>
                  <a:lnTo>
                    <a:pt x="2246376" y="2362073"/>
                  </a:lnTo>
                  <a:lnTo>
                    <a:pt x="2246376" y="144907"/>
                  </a:lnTo>
                  <a:lnTo>
                    <a:pt x="2238986" y="99112"/>
                  </a:lnTo>
                  <a:lnTo>
                    <a:pt x="2218411" y="59335"/>
                  </a:lnTo>
                  <a:lnTo>
                    <a:pt x="2187040" y="27964"/>
                  </a:lnTo>
                  <a:lnTo>
                    <a:pt x="2147263" y="7389"/>
                  </a:lnTo>
                  <a:lnTo>
                    <a:pt x="2101469" y="0"/>
                  </a:lnTo>
                  <a:close/>
                </a:path>
              </a:pathLst>
            </a:custGeom>
            <a:solidFill>
              <a:srgbClr val="1741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770757" y="1849882"/>
            <a:ext cx="200406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Минпросвещения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России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171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от</a:t>
            </a:r>
            <a:r>
              <a:rPr sz="9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04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марта</a:t>
            </a:r>
            <a:r>
              <a:rPr sz="9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sz="9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г.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 marL="74930" marR="70485" algn="ctr">
              <a:lnSpc>
                <a:spcPct val="100000"/>
              </a:lnSpc>
            </a:pP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«О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внесении</a:t>
            </a:r>
            <a:r>
              <a:rPr sz="9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изменений</a:t>
            </a:r>
            <a:r>
              <a:rPr sz="9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Порядок приема</a:t>
            </a:r>
            <a:r>
              <a:rPr sz="9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обучение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по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образовательным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программам начального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общего,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основного</a:t>
            </a:r>
            <a:endParaRPr sz="900">
              <a:latin typeface="Microsoft Sans Serif"/>
              <a:cs typeface="Microsoft Sans Serif"/>
            </a:endParaRPr>
          </a:p>
          <a:p>
            <a:pPr marL="243840" marR="239395" indent="2540" algn="ctr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9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среднего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 образования,</a:t>
            </a:r>
            <a:r>
              <a:rPr sz="9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утвержденный 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приказом</a:t>
            </a:r>
            <a:r>
              <a:rPr sz="9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Министерства</a:t>
            </a:r>
            <a:endParaRPr sz="9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просвещения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Федерации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от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сентября</a:t>
            </a:r>
            <a:r>
              <a:rPr sz="9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2020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г.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60" dirty="0">
                <a:solidFill>
                  <a:srgbClr val="FFFFFF"/>
                </a:solidFill>
                <a:latin typeface="Microsoft Sans Serif"/>
                <a:cs typeface="Microsoft Sans Serif"/>
              </a:rPr>
              <a:t>№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458»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42423" y="1823973"/>
            <a:ext cx="215265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Минпросвещения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России</a:t>
            </a:r>
            <a:endParaRPr sz="9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9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170</a:t>
            </a:r>
            <a:r>
              <a:rPr sz="900" b="1" spc="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от</a:t>
            </a:r>
            <a:r>
              <a:rPr sz="9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04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марта</a:t>
            </a:r>
            <a:r>
              <a:rPr sz="9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г.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1270" algn="ctr">
              <a:lnSpc>
                <a:spcPct val="100000"/>
              </a:lnSpc>
            </a:pP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«Об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утверждении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Порядка</a:t>
            </a:r>
            <a:r>
              <a:rPr sz="9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900" spc="5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9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государственной</a:t>
            </a:r>
            <a:r>
              <a:rPr sz="9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или</a:t>
            </a:r>
            <a:r>
              <a:rPr sz="9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муниципальной общеобразовательной организации тестирования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</a:t>
            </a:r>
            <a:r>
              <a:rPr sz="9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знание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русского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языка, достаточное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для</a:t>
            </a:r>
            <a:r>
              <a:rPr sz="9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освоения образовательных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программ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начального общего,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основного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общего</a:t>
            </a:r>
            <a:r>
              <a:rPr sz="9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среднего общего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образования,</a:t>
            </a:r>
            <a:r>
              <a:rPr sz="9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иностранных 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граждан</a:t>
            </a: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9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FFFFFF"/>
                </a:solidFill>
                <a:latin typeface="Microsoft Sans Serif"/>
                <a:cs typeface="Microsoft Sans Serif"/>
              </a:rPr>
              <a:t>лиц</a:t>
            </a: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без</a:t>
            </a:r>
            <a:r>
              <a:rPr sz="9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гражданства»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05796" y="4110609"/>
            <a:ext cx="199199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4320" marR="268605" indent="1270"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Порядок</a:t>
            </a:r>
            <a:r>
              <a:rPr sz="1000" b="1" spc="1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проведения</a:t>
            </a:r>
            <a:r>
              <a:rPr sz="10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1F4E79"/>
                </a:solidFill>
                <a:latin typeface="Arial"/>
                <a:cs typeface="Arial"/>
              </a:rPr>
              <a:t>в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государственной</a:t>
            </a:r>
            <a:r>
              <a:rPr sz="1000" b="1" spc="-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1F4E79"/>
                </a:solidFill>
                <a:latin typeface="Arial"/>
                <a:cs typeface="Arial"/>
              </a:rPr>
              <a:t>или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муниципальной общеобразовательной</a:t>
            </a:r>
            <a:endParaRPr sz="1000">
              <a:latin typeface="Arial"/>
              <a:cs typeface="Arial"/>
            </a:endParaRPr>
          </a:p>
          <a:p>
            <a:pPr marL="59690" marR="52705" algn="ctr">
              <a:lnSpc>
                <a:spcPct val="100000"/>
              </a:lnSpc>
            </a:pP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организации</a:t>
            </a:r>
            <a:r>
              <a:rPr sz="10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тестирования</a:t>
            </a:r>
            <a:r>
              <a:rPr sz="1000" b="1" spc="-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1F4E79"/>
                </a:solidFill>
                <a:latin typeface="Arial"/>
                <a:cs typeface="Arial"/>
              </a:rPr>
              <a:t>на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знание</a:t>
            </a:r>
            <a:r>
              <a:rPr sz="10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русского</a:t>
            </a:r>
            <a:r>
              <a:rPr sz="10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языка,</a:t>
            </a:r>
            <a:endParaRPr sz="1000">
              <a:latin typeface="Arial"/>
              <a:cs typeface="Arial"/>
            </a:endParaRPr>
          </a:p>
          <a:p>
            <a:pPr marL="19685" marR="13970" indent="-1270" algn="ctr">
              <a:lnSpc>
                <a:spcPct val="100000"/>
              </a:lnSpc>
            </a:pP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достаточное</a:t>
            </a:r>
            <a:r>
              <a:rPr sz="1000" b="1" spc="-4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E79"/>
                </a:solidFill>
                <a:latin typeface="Arial"/>
                <a:cs typeface="Arial"/>
              </a:rPr>
              <a:t>для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освоения образовательных</a:t>
            </a:r>
            <a:r>
              <a:rPr sz="10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программ начального</a:t>
            </a:r>
            <a:r>
              <a:rPr sz="10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общего, основного </a:t>
            </a:r>
            <a:r>
              <a:rPr sz="1000" b="1" dirty="0">
                <a:solidFill>
                  <a:srgbClr val="1F4E79"/>
                </a:solidFill>
                <a:latin typeface="Arial"/>
                <a:cs typeface="Arial"/>
              </a:rPr>
              <a:t>общего</a:t>
            </a:r>
            <a:r>
              <a:rPr sz="10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E79"/>
                </a:solidFill>
                <a:latin typeface="Arial"/>
                <a:cs typeface="Arial"/>
              </a:rPr>
              <a:t>и</a:t>
            </a:r>
            <a:r>
              <a:rPr sz="10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среднего</a:t>
            </a:r>
            <a:r>
              <a:rPr sz="10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общего образования,</a:t>
            </a:r>
            <a:r>
              <a:rPr sz="10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иностранных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граждан</a:t>
            </a:r>
            <a:r>
              <a:rPr sz="1000" b="1" spc="-6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E79"/>
                </a:solidFill>
                <a:latin typeface="Arial"/>
                <a:cs typeface="Arial"/>
              </a:rPr>
              <a:t>и</a:t>
            </a:r>
            <a:r>
              <a:rPr sz="10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E79"/>
                </a:solidFill>
                <a:latin typeface="Arial"/>
                <a:cs typeface="Arial"/>
              </a:rPr>
              <a:t>лиц</a:t>
            </a:r>
            <a:r>
              <a:rPr sz="10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E79"/>
                </a:solidFill>
                <a:latin typeface="Arial"/>
                <a:cs typeface="Arial"/>
              </a:rPr>
              <a:t>без</a:t>
            </a:r>
            <a:r>
              <a:rPr sz="10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E79"/>
                </a:solidFill>
                <a:latin typeface="Arial"/>
                <a:cs typeface="Arial"/>
              </a:rPr>
              <a:t>гражданства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071" y="1426463"/>
            <a:ext cx="3355847" cy="4719828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30111" y="1537716"/>
            <a:ext cx="3262884" cy="46085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783" y="114547"/>
            <a:ext cx="636079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ПРИКАЗ № 171 от 04 марта 2025г. ПОРЯДОК ПРИЕМА НА ОБУЧЕНИЕ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30809" y="990727"/>
            <a:ext cx="33623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01F5F"/>
                </a:solidFill>
                <a:latin typeface="Arial"/>
                <a:cs typeface="Arial"/>
              </a:rPr>
              <a:t>ОСНОВАНИЯ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ОТКАЗА</a:t>
            </a:r>
            <a:r>
              <a:rPr sz="1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ПРИЕМЕ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ШКОЛУ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849" y="2682366"/>
            <a:ext cx="4847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Arial"/>
                <a:cs typeface="Arial"/>
              </a:rPr>
              <a:t>Родители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через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ЕПГУ,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РПГУ,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через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операторов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почтовой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связи</a:t>
            </a:r>
            <a:r>
              <a:rPr sz="900" b="1" spc="19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подают</a:t>
            </a:r>
            <a:r>
              <a:rPr sz="900" b="1" spc="-4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заявление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spc="-50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 приеме</a:t>
            </a:r>
            <a:r>
              <a:rPr sz="900" b="1" spc="-3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на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обучение и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предъявляют: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849" y="4328921"/>
            <a:ext cx="781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849" y="4603242"/>
            <a:ext cx="781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849" y="5014721"/>
            <a:ext cx="781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849" y="5700776"/>
            <a:ext cx="781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latin typeface="Symbol"/>
                <a:cs typeface="Symbol"/>
              </a:rPr>
              <a:t></a:t>
            </a:r>
            <a:endParaRPr sz="9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9849" y="2956940"/>
            <a:ext cx="476123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4965" algn="l"/>
              </a:tabLst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подтверждающих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родство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заявителя;</a:t>
            </a:r>
            <a:endParaRPr sz="9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Font typeface="Symbol"/>
              <a:buChar char=""/>
              <a:tabLst>
                <a:tab pos="354965" algn="l"/>
              </a:tabLst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подтверждающих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законность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нахождения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ребенка</a:t>
            </a:r>
            <a:endParaRPr sz="900">
              <a:latin typeface="Microsoft Sans Serif"/>
              <a:cs typeface="Microsoft Sans Serif"/>
            </a:endParaRPr>
          </a:p>
          <a:p>
            <a:pPr marL="354965" marR="5080">
              <a:lnSpc>
                <a:spcPct val="100000"/>
              </a:lnSpc>
            </a:pPr>
            <a:r>
              <a:rPr sz="900" dirty="0">
                <a:latin typeface="Microsoft Sans Serif"/>
                <a:cs typeface="Microsoft Sans Serif"/>
              </a:rPr>
              <a:t>и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его </a:t>
            </a:r>
            <a:r>
              <a:rPr sz="900" spc="-20" dirty="0">
                <a:latin typeface="Microsoft Sans Serif"/>
                <a:cs typeface="Microsoft Sans Serif"/>
              </a:rPr>
              <a:t>законного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(законных)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представителя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(представителей)</a:t>
            </a:r>
            <a:r>
              <a:rPr sz="900" spc="-5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на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территории Российской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Федерации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(действительные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вид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на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жительство,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либо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разрешение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25" dirty="0">
                <a:latin typeface="Microsoft Sans Serif"/>
                <a:cs typeface="Microsoft Sans Serif"/>
              </a:rPr>
              <a:t>на </a:t>
            </a:r>
            <a:r>
              <a:rPr sz="900" dirty="0">
                <a:latin typeface="Microsoft Sans Serif"/>
                <a:cs typeface="Microsoft Sans Serif"/>
              </a:rPr>
              <a:t>временное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проживание,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либо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разрешение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на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временное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проживание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целях </a:t>
            </a:r>
            <a:r>
              <a:rPr sz="900" dirty="0">
                <a:latin typeface="Microsoft Sans Serif"/>
                <a:cs typeface="Microsoft Sans Serif"/>
              </a:rPr>
              <a:t>получения </a:t>
            </a:r>
            <a:r>
              <a:rPr sz="900" spc="-10" dirty="0">
                <a:latin typeface="Microsoft Sans Serif"/>
                <a:cs typeface="Microsoft Sans Serif"/>
              </a:rPr>
              <a:t>образования,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либо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визу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и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(или)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миграционную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карту,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либо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иные </a:t>
            </a:r>
            <a:r>
              <a:rPr sz="900" spc="-10" dirty="0">
                <a:latin typeface="Microsoft Sans Serif"/>
                <a:cs typeface="Microsoft Sans Serif"/>
              </a:rPr>
              <a:t>предусмотренные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федеральным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законом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или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международным</a:t>
            </a:r>
            <a:r>
              <a:rPr sz="900" spc="4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договором Российской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Федерации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документы,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подтверждающие </a:t>
            </a:r>
            <a:r>
              <a:rPr sz="900" dirty="0">
                <a:latin typeface="Microsoft Sans Serif"/>
                <a:cs typeface="Microsoft Sans Serif"/>
              </a:rPr>
              <a:t>право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иностранного гражданина </a:t>
            </a:r>
            <a:r>
              <a:rPr sz="900" dirty="0">
                <a:latin typeface="Microsoft Sans Serif"/>
                <a:cs typeface="Microsoft Sans Serif"/>
              </a:rPr>
              <a:t>или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лица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без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гражданства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на пребывание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(проживание)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в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Российской Федерации);</a:t>
            </a:r>
            <a:endParaRPr sz="900">
              <a:latin typeface="Microsoft Sans Serif"/>
              <a:cs typeface="Microsoft Sans Serif"/>
            </a:endParaRPr>
          </a:p>
          <a:p>
            <a:pPr marL="354965" marR="770890">
              <a:lnSpc>
                <a:spcPct val="100000"/>
              </a:lnSpc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подтверждающих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прохождение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государственной </a:t>
            </a:r>
            <a:r>
              <a:rPr sz="900" spc="-20" dirty="0">
                <a:latin typeface="Microsoft Sans Serif"/>
                <a:cs typeface="Microsoft Sans Serif"/>
              </a:rPr>
              <a:t>дактилоскопической</a:t>
            </a:r>
            <a:r>
              <a:rPr sz="900" spc="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регистрации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ребенка;</a:t>
            </a:r>
            <a:endParaRPr sz="900">
              <a:latin typeface="Microsoft Sans Serif"/>
              <a:cs typeface="Microsoft Sans Serif"/>
            </a:endParaRPr>
          </a:p>
          <a:p>
            <a:pPr marL="354965">
              <a:lnSpc>
                <a:spcPct val="100000"/>
              </a:lnSpc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подтверждающих</a:t>
            </a:r>
            <a:r>
              <a:rPr sz="900" spc="-3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изучение</a:t>
            </a:r>
            <a:r>
              <a:rPr sz="900" spc="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русского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языка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ребенком</a:t>
            </a:r>
            <a:endParaRPr sz="900">
              <a:latin typeface="Microsoft Sans Serif"/>
              <a:cs typeface="Microsoft Sans Serif"/>
            </a:endParaRPr>
          </a:p>
          <a:p>
            <a:pPr marL="354965" marR="377190">
              <a:lnSpc>
                <a:spcPct val="100000"/>
              </a:lnSpc>
            </a:pPr>
            <a:r>
              <a:rPr sz="900" dirty="0">
                <a:latin typeface="Microsoft Sans Serif"/>
                <a:cs typeface="Microsoft Sans Serif"/>
              </a:rPr>
              <a:t>в</a:t>
            </a:r>
            <a:r>
              <a:rPr sz="900" spc="-10" dirty="0">
                <a:latin typeface="Microsoft Sans Serif"/>
                <a:cs typeface="Microsoft Sans Serif"/>
              </a:rPr>
              <a:t> образовательных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организациях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иностранного (иностранных)</a:t>
            </a:r>
            <a:r>
              <a:rPr sz="900" spc="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государства </a:t>
            </a:r>
            <a:r>
              <a:rPr sz="900" dirty="0">
                <a:latin typeface="Microsoft Sans Serif"/>
                <a:cs typeface="Microsoft Sans Serif"/>
              </a:rPr>
              <a:t>(государств)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(со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2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по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11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класс)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(при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наличии);</a:t>
            </a:r>
            <a:endParaRPr sz="900">
              <a:latin typeface="Microsoft Sans Serif"/>
              <a:cs typeface="Microsoft Sans Serif"/>
            </a:endParaRPr>
          </a:p>
          <a:p>
            <a:pPr marL="354965">
              <a:lnSpc>
                <a:spcPct val="100000"/>
              </a:lnSpc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удостоверяющих</a:t>
            </a:r>
            <a:r>
              <a:rPr sz="900" spc="-4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личность</a:t>
            </a:r>
            <a:r>
              <a:rPr sz="900" spc="27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ребенка;</a:t>
            </a:r>
            <a:endParaRPr sz="900">
              <a:latin typeface="Microsoft Sans Serif"/>
              <a:cs typeface="Microsoft Sans Serif"/>
            </a:endParaRPr>
          </a:p>
          <a:p>
            <a:pPr marL="354965">
              <a:lnSpc>
                <a:spcPct val="100000"/>
              </a:lnSpc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подтверждающих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присвоение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родителю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ИНН,</a:t>
            </a:r>
            <a:endParaRPr sz="900">
              <a:latin typeface="Microsoft Sans Serif"/>
              <a:cs typeface="Microsoft Sans Serif"/>
            </a:endParaRPr>
          </a:p>
          <a:p>
            <a:pPr marL="354965" marR="130175">
              <a:lnSpc>
                <a:spcPct val="100000"/>
              </a:lnSpc>
            </a:pPr>
            <a:r>
              <a:rPr sz="900" spc="-10" dirty="0">
                <a:latin typeface="Microsoft Sans Serif"/>
                <a:cs typeface="Microsoft Sans Serif"/>
              </a:rPr>
              <a:t>копия СНИЛС </a:t>
            </a:r>
            <a:r>
              <a:rPr sz="900" dirty="0">
                <a:latin typeface="Microsoft Sans Serif"/>
                <a:cs typeface="Microsoft Sans Serif"/>
              </a:rPr>
              <a:t>родителя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(при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наличии),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а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также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СНИЛС ребенка </a:t>
            </a:r>
            <a:r>
              <a:rPr sz="900" dirty="0">
                <a:latin typeface="Microsoft Sans Serif"/>
                <a:cs typeface="Microsoft Sans Serif"/>
              </a:rPr>
              <a:t>(при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наличии); медицинское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заключение</a:t>
            </a:r>
            <a:r>
              <a:rPr sz="900" spc="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об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отсутствии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у</a:t>
            </a:r>
            <a:r>
              <a:rPr sz="900" spc="-10" dirty="0">
                <a:latin typeface="Microsoft Sans Serif"/>
                <a:cs typeface="Microsoft Sans Serif"/>
              </a:rPr>
              <a:t> ребенка</a:t>
            </a:r>
            <a:r>
              <a:rPr sz="90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инфекционных</a:t>
            </a:r>
            <a:r>
              <a:rPr sz="900" spc="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заболеваний, </a:t>
            </a:r>
            <a:r>
              <a:rPr sz="900" dirty="0">
                <a:latin typeface="Microsoft Sans Serif"/>
                <a:cs typeface="Microsoft Sans Serif"/>
              </a:rPr>
              <a:t>представляющих</a:t>
            </a:r>
            <a:r>
              <a:rPr sz="900" spc="-5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опасность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для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окружающих;</a:t>
            </a:r>
            <a:endParaRPr sz="900">
              <a:latin typeface="Microsoft Sans Serif"/>
              <a:cs typeface="Microsoft Sans Serif"/>
            </a:endParaRPr>
          </a:p>
          <a:p>
            <a:pPr marL="354965" marR="386715">
              <a:lnSpc>
                <a:spcPct val="100000"/>
              </a:lnSpc>
              <a:spcBef>
                <a:spcPts val="5"/>
              </a:spcBef>
            </a:pPr>
            <a:r>
              <a:rPr sz="900" spc="-10" dirty="0">
                <a:latin typeface="Microsoft Sans Serif"/>
                <a:cs typeface="Microsoft Sans Serif"/>
              </a:rPr>
              <a:t>копии</a:t>
            </a:r>
            <a:r>
              <a:rPr sz="900" spc="-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документов,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подтверждающих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осуществление</a:t>
            </a:r>
            <a:r>
              <a:rPr sz="900" spc="-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родителем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(законным представителем)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трудовой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деятельности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(при</a:t>
            </a:r>
            <a:r>
              <a:rPr sz="900" spc="1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наличии).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1497" y="6127496"/>
            <a:ext cx="439864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4610">
              <a:lnSpc>
                <a:spcPct val="100000"/>
              </a:lnSpc>
              <a:spcBef>
                <a:spcPts val="95"/>
              </a:spcBef>
            </a:pP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Все</a:t>
            </a:r>
            <a:r>
              <a:rPr sz="10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документы</a:t>
            </a:r>
            <a:r>
              <a:rPr sz="1000" b="1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представляются</a:t>
            </a:r>
            <a:r>
              <a:rPr sz="10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на</a:t>
            </a:r>
            <a:r>
              <a:rPr sz="1000" b="1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русском</a:t>
            </a:r>
            <a:r>
              <a:rPr sz="10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языке</a:t>
            </a:r>
            <a:r>
              <a:rPr sz="1000" b="1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или</a:t>
            </a:r>
            <a:r>
              <a:rPr sz="10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вместе</a:t>
            </a:r>
            <a:r>
              <a:rPr sz="1000" b="1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spc="-50" dirty="0">
                <a:solidFill>
                  <a:srgbClr val="FF0000"/>
                </a:solidFill>
                <a:latin typeface="Arial"/>
                <a:cs typeface="Arial"/>
              </a:rPr>
              <a:t>с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заверенным</a:t>
            </a:r>
            <a:r>
              <a:rPr sz="1000" b="1" i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000" b="1" i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FF0000"/>
                </a:solidFill>
                <a:latin typeface="Arial"/>
                <a:cs typeface="Arial"/>
              </a:rPr>
              <a:t>установленном</a:t>
            </a:r>
            <a:r>
              <a:rPr sz="1000" b="1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порядке</a:t>
            </a:r>
            <a:r>
              <a:rPr sz="1000" b="1" i="1" spc="1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переводом</a:t>
            </a:r>
            <a:r>
              <a:rPr sz="10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на</a:t>
            </a:r>
            <a:r>
              <a:rPr sz="1000" b="1" i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F0000"/>
                </a:solidFill>
                <a:latin typeface="Arial"/>
                <a:cs typeface="Arial"/>
              </a:rPr>
              <a:t>русский</a:t>
            </a:r>
            <a:r>
              <a:rPr sz="1000" b="1" i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FF0000"/>
                </a:solidFill>
                <a:latin typeface="Arial"/>
                <a:cs typeface="Arial"/>
              </a:rPr>
              <a:t>язык.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1252" y="1652016"/>
            <a:ext cx="5181600" cy="713740"/>
          </a:xfrm>
          <a:custGeom>
            <a:avLst/>
            <a:gdLst/>
            <a:ahLst/>
            <a:cxnLst/>
            <a:rect l="l" t="t" r="r" b="b"/>
            <a:pathLst>
              <a:path w="5181600" h="713739">
                <a:moveTo>
                  <a:pt x="5135626" y="0"/>
                </a:moveTo>
                <a:lnTo>
                  <a:pt x="45986" y="0"/>
                </a:lnTo>
                <a:lnTo>
                  <a:pt x="28085" y="3611"/>
                </a:lnTo>
                <a:lnTo>
                  <a:pt x="13468" y="13462"/>
                </a:lnTo>
                <a:lnTo>
                  <a:pt x="3613" y="28074"/>
                </a:lnTo>
                <a:lnTo>
                  <a:pt x="0" y="45974"/>
                </a:lnTo>
                <a:lnTo>
                  <a:pt x="0" y="667258"/>
                </a:lnTo>
                <a:lnTo>
                  <a:pt x="3613" y="685157"/>
                </a:lnTo>
                <a:lnTo>
                  <a:pt x="13468" y="699770"/>
                </a:lnTo>
                <a:lnTo>
                  <a:pt x="28085" y="709620"/>
                </a:lnTo>
                <a:lnTo>
                  <a:pt x="45986" y="713232"/>
                </a:lnTo>
                <a:lnTo>
                  <a:pt x="5135626" y="713232"/>
                </a:lnTo>
                <a:lnTo>
                  <a:pt x="5153525" y="709620"/>
                </a:lnTo>
                <a:lnTo>
                  <a:pt x="5168138" y="699770"/>
                </a:lnTo>
                <a:lnTo>
                  <a:pt x="5177988" y="685157"/>
                </a:lnTo>
                <a:lnTo>
                  <a:pt x="5181600" y="667258"/>
                </a:lnTo>
                <a:lnTo>
                  <a:pt x="5181600" y="45974"/>
                </a:lnTo>
                <a:lnTo>
                  <a:pt x="5177988" y="28074"/>
                </a:lnTo>
                <a:lnTo>
                  <a:pt x="5168138" y="13462"/>
                </a:lnTo>
                <a:lnTo>
                  <a:pt x="5153525" y="3611"/>
                </a:lnTo>
                <a:lnTo>
                  <a:pt x="5135626" y="0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02563" y="1715515"/>
            <a:ext cx="31965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ЗАЯВЛЕНИЕ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ПЕРЕЧЕНЬ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ДОКУМЕНТОВ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46346" y="951991"/>
            <a:ext cx="756030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84150" algn="l"/>
              </a:tabLst>
            </a:pP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Ребенок</a:t>
            </a:r>
            <a:r>
              <a:rPr sz="1200" b="1" spc="-6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не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может</a:t>
            </a:r>
            <a:r>
              <a:rPr sz="1200" b="1" spc="-5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быть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зачислен</a:t>
            </a:r>
            <a:r>
              <a:rPr sz="1200" b="1" spc="-5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в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школу</a:t>
            </a:r>
            <a:r>
              <a:rPr sz="12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только</a:t>
            </a:r>
            <a:r>
              <a:rPr sz="1200" b="1" spc="-4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в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том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случае,</a:t>
            </a:r>
            <a:r>
              <a:rPr sz="1200" b="1" spc="-5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если</a:t>
            </a:r>
            <a:r>
              <a:rPr sz="1200" b="1" spc="-5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в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ней</a:t>
            </a:r>
            <a:r>
              <a:rPr sz="12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нет</a:t>
            </a:r>
            <a:r>
              <a:rPr sz="12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свободных</a:t>
            </a:r>
            <a:r>
              <a:rPr sz="1200" b="1" spc="-6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мет;</a:t>
            </a:r>
            <a:endParaRPr sz="120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Font typeface="Wingdings"/>
              <a:buChar char=""/>
              <a:tabLst>
                <a:tab pos="184150" algn="l"/>
              </a:tabLst>
            </a:pP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если</a:t>
            </a:r>
            <a:r>
              <a:rPr sz="12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не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 представлен</a:t>
            </a:r>
            <a:r>
              <a:rPr sz="1200" b="1" spc="-6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документ,</a:t>
            </a:r>
            <a:r>
              <a:rPr sz="1200" b="1" spc="-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подтверждающий</a:t>
            </a:r>
            <a:r>
              <a:rPr sz="12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законность</a:t>
            </a:r>
            <a:r>
              <a:rPr sz="12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нахождения</a:t>
            </a:r>
            <a:r>
              <a:rPr sz="12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на</a:t>
            </a:r>
            <a:r>
              <a:rPr sz="1200" b="1" spc="-2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территории</a:t>
            </a:r>
            <a:r>
              <a:rPr sz="12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России;</a:t>
            </a:r>
            <a:endParaRPr sz="120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Font typeface="Wingdings"/>
              <a:buChar char=""/>
              <a:tabLst>
                <a:tab pos="184150" algn="l"/>
              </a:tabLst>
            </a:pP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если</a:t>
            </a:r>
            <a:r>
              <a:rPr sz="1200" b="1" spc="-6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не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прошел</a:t>
            </a:r>
            <a:r>
              <a:rPr sz="12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тестирование.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62600" y="1658111"/>
            <a:ext cx="6096000" cy="713740"/>
          </a:xfrm>
          <a:custGeom>
            <a:avLst/>
            <a:gdLst/>
            <a:ahLst/>
            <a:cxnLst/>
            <a:rect l="l" t="t" r="r" b="b"/>
            <a:pathLst>
              <a:path w="6096000" h="713739">
                <a:moveTo>
                  <a:pt x="6050026" y="0"/>
                </a:moveTo>
                <a:lnTo>
                  <a:pt x="45974" y="0"/>
                </a:lnTo>
                <a:lnTo>
                  <a:pt x="28074" y="3611"/>
                </a:lnTo>
                <a:lnTo>
                  <a:pt x="13462" y="13462"/>
                </a:lnTo>
                <a:lnTo>
                  <a:pt x="3611" y="28074"/>
                </a:lnTo>
                <a:lnTo>
                  <a:pt x="0" y="45974"/>
                </a:lnTo>
                <a:lnTo>
                  <a:pt x="0" y="667258"/>
                </a:lnTo>
                <a:lnTo>
                  <a:pt x="3611" y="685157"/>
                </a:lnTo>
                <a:lnTo>
                  <a:pt x="13462" y="699770"/>
                </a:lnTo>
                <a:lnTo>
                  <a:pt x="28074" y="709620"/>
                </a:lnTo>
                <a:lnTo>
                  <a:pt x="45974" y="713232"/>
                </a:lnTo>
                <a:lnTo>
                  <a:pt x="6050026" y="713232"/>
                </a:lnTo>
                <a:lnTo>
                  <a:pt x="6067925" y="709620"/>
                </a:lnTo>
                <a:lnTo>
                  <a:pt x="6082538" y="699770"/>
                </a:lnTo>
                <a:lnTo>
                  <a:pt x="6092388" y="685157"/>
                </a:lnTo>
                <a:lnTo>
                  <a:pt x="6096000" y="667258"/>
                </a:lnTo>
                <a:lnTo>
                  <a:pt x="6096000" y="45974"/>
                </a:lnTo>
                <a:lnTo>
                  <a:pt x="6092388" y="28074"/>
                </a:lnTo>
                <a:lnTo>
                  <a:pt x="6082537" y="13462"/>
                </a:lnTo>
                <a:lnTo>
                  <a:pt x="6067925" y="3611"/>
                </a:lnTo>
                <a:lnTo>
                  <a:pt x="6050026" y="0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374129" y="1721865"/>
            <a:ext cx="4817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01090" marR="5080" indent="-108839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ПРОВЕРКА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ДОКУМЕНТОВ</a:t>
            </a:r>
            <a:r>
              <a:rPr sz="1600" spc="-10" dirty="0">
                <a:solidFill>
                  <a:srgbClr val="FFFFFF"/>
                </a:solidFill>
                <a:latin typeface="Arial MT"/>
                <a:cs typeface="Arial MT"/>
              </a:rPr>
              <a:t>,</a:t>
            </a:r>
            <a:r>
              <a:rPr sz="16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НАПРАВЛЕНИЕ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ТЕСТИРОВАНИЕ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99479" y="2495550"/>
            <a:ext cx="5239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182880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Образовательная</a:t>
            </a:r>
            <a:r>
              <a:rPr sz="1200" spc="1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организация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b="1" dirty="0">
                <a:latin typeface="Arial"/>
                <a:cs typeface="Arial"/>
              </a:rPr>
              <a:t>не</a:t>
            </a:r>
            <a:r>
              <a:rPr sz="1200" b="1" spc="1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более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5</a:t>
            </a:r>
            <a:r>
              <a:rPr sz="1200" b="1" spc="1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рабочих</a:t>
            </a:r>
            <a:r>
              <a:rPr sz="1200" b="1" spc="1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дней</a:t>
            </a:r>
            <a:r>
              <a:rPr sz="1200" b="1" spc="1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проводит </a:t>
            </a:r>
            <a:r>
              <a:rPr sz="1200" b="1" dirty="0">
                <a:latin typeface="Arial"/>
                <a:cs typeface="Arial"/>
              </a:rPr>
              <a:t>проверку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комплектности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предоставленных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документов</a:t>
            </a:r>
            <a:r>
              <a:rPr sz="1200" spc="-10" dirty="0"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98026" y="3027426"/>
            <a:ext cx="21405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100"/>
              </a:spcBef>
              <a:tabLst>
                <a:tab pos="126174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комплект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документов,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течение</a:t>
            </a:r>
            <a:r>
              <a:rPr sz="1200" b="1" spc="105" dirty="0">
                <a:latin typeface="Arial"/>
                <a:cs typeface="Arial"/>
              </a:rPr>
              <a:t> 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25</a:t>
            </a:r>
            <a:r>
              <a:rPr sz="1200" b="1" spc="11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рабочих</a:t>
            </a:r>
            <a:r>
              <a:rPr sz="1200" b="1" spc="1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1200" b="1" spc="-20" dirty="0">
                <a:solidFill>
                  <a:srgbClr val="FF0000"/>
                </a:solidFill>
                <a:latin typeface="Arial"/>
                <a:cs typeface="Arial"/>
              </a:rPr>
              <a:t>дней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99479" y="3027426"/>
            <a:ext cx="30060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182880" algn="l"/>
                <a:tab pos="969644" algn="l"/>
                <a:tab pos="2306320" algn="l"/>
              </a:tabLst>
            </a:pPr>
            <a:r>
              <a:rPr sz="1200" spc="-20" dirty="0">
                <a:latin typeface="Microsoft Sans Serif"/>
                <a:cs typeface="Microsoft Sans Serif"/>
              </a:rPr>
              <a:t>Если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представлен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полный </a:t>
            </a:r>
            <a:r>
              <a:rPr sz="1200" dirty="0">
                <a:latin typeface="Microsoft Sans Serif"/>
                <a:cs typeface="Microsoft Sans Serif"/>
              </a:rPr>
              <a:t>общеобразовательная</a:t>
            </a:r>
            <a:r>
              <a:rPr sz="1200" spc="37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организация</a:t>
            </a:r>
            <a:r>
              <a:rPr sz="1200" spc="380" dirty="0">
                <a:latin typeface="Microsoft Sans Serif"/>
                <a:cs typeface="Microsoft Sans Serif"/>
              </a:rPr>
              <a:t> </a:t>
            </a:r>
            <a:r>
              <a:rPr sz="1200" b="1" spc="-50" dirty="0">
                <a:latin typeface="Arial"/>
                <a:cs typeface="Arial"/>
              </a:rPr>
              <a:t>в </a:t>
            </a:r>
            <a:r>
              <a:rPr sz="1200" b="1" spc="-10" dirty="0">
                <a:latin typeface="Arial"/>
                <a:cs typeface="Arial"/>
              </a:rPr>
              <a:t>проверяет </a:t>
            </a:r>
            <a:r>
              <a:rPr sz="1200" b="1" dirty="0">
                <a:latin typeface="Arial"/>
                <a:cs typeface="Arial"/>
              </a:rPr>
              <a:t>их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достоверность</a:t>
            </a:r>
            <a:r>
              <a:rPr sz="1200" spc="-10" dirty="0"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99479" y="3739388"/>
            <a:ext cx="40087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57325" algn="l"/>
              </a:tabLst>
            </a:pPr>
            <a:r>
              <a:rPr sz="1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MT"/>
                <a:cs typeface="Arial MT"/>
              </a:rPr>
              <a:t>https://</a:t>
            </a:r>
            <a:r>
              <a:rPr sz="1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Sans Serif"/>
                <a:cs typeface="Microsoft Sans Serif"/>
              </a:rPr>
              <a:t>мвд</a:t>
            </a:r>
            <a:r>
              <a:rPr sz="1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MT"/>
                <a:cs typeface="Arial MT"/>
              </a:rPr>
              <a:t>.</a:t>
            </a:r>
            <a:r>
              <a:rPr sz="1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Sans Serif"/>
                <a:cs typeface="Microsoft Sans Serif"/>
              </a:rPr>
              <a:t>рф</a:t>
            </a:r>
            <a:r>
              <a:rPr sz="1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MT"/>
                <a:cs typeface="Arial MT"/>
              </a:rPr>
              <a:t>/rkl</a:t>
            </a:r>
            <a:r>
              <a:rPr sz="1200" dirty="0">
                <a:solidFill>
                  <a:srgbClr val="0462C1"/>
                </a:solidFill>
                <a:latin typeface="Arial MT"/>
                <a:cs typeface="Arial MT"/>
              </a:rPr>
              <a:t>	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Реестр</a:t>
            </a:r>
            <a:r>
              <a:rPr sz="14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контролируемых</a:t>
            </a:r>
            <a:r>
              <a:rPr sz="1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лиц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99479" y="4118864"/>
            <a:ext cx="524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182880" algn="l"/>
              </a:tabLst>
            </a:pPr>
            <a:r>
              <a:rPr sz="1200" dirty="0">
                <a:latin typeface="Microsoft Sans Serif"/>
                <a:cs typeface="Microsoft Sans Serif"/>
              </a:rPr>
              <a:t>После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проверки</a:t>
            </a:r>
            <a:r>
              <a:rPr sz="1200" spc="29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достоверности</a:t>
            </a:r>
            <a:r>
              <a:rPr sz="1200" spc="29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документов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ребенок</a:t>
            </a:r>
            <a:r>
              <a:rPr sz="1200" spc="290" dirty="0">
                <a:latin typeface="Microsoft Sans Serif"/>
                <a:cs typeface="Microsoft Sans Serif"/>
              </a:rPr>
              <a:t> </a:t>
            </a:r>
            <a:r>
              <a:rPr sz="1200" b="1" spc="-10" dirty="0">
                <a:latin typeface="Arial"/>
                <a:cs typeface="Arial"/>
              </a:rPr>
              <a:t>направляется </a:t>
            </a:r>
            <a:r>
              <a:rPr sz="1200" b="1" dirty="0">
                <a:latin typeface="Arial"/>
                <a:cs typeface="Arial"/>
              </a:rPr>
              <a:t>в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тестирующую</a:t>
            </a:r>
            <a:r>
              <a:rPr sz="1200" b="1" spc="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организацию</a:t>
            </a:r>
            <a:r>
              <a:rPr sz="1200" spc="-10" dirty="0"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99479" y="4650994"/>
            <a:ext cx="52393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 indent="-170815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182880" algn="l"/>
              </a:tabLst>
            </a:pPr>
            <a:r>
              <a:rPr sz="1200" dirty="0">
                <a:latin typeface="Microsoft Sans Serif"/>
                <a:cs typeface="Microsoft Sans Serif"/>
              </a:rPr>
              <a:t>Информация</a:t>
            </a:r>
            <a:r>
              <a:rPr sz="1200" spc="36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350" dirty="0">
                <a:latin typeface="Microsoft Sans Serif"/>
                <a:cs typeface="Microsoft Sans Serif"/>
              </a:rPr>
              <a:t> </a:t>
            </a:r>
            <a:r>
              <a:rPr sz="1200" b="1" dirty="0">
                <a:latin typeface="Arial"/>
                <a:cs typeface="Arial"/>
              </a:rPr>
              <a:t>направлении</a:t>
            </a:r>
            <a:r>
              <a:rPr sz="1200" b="1" spc="3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на</a:t>
            </a:r>
            <a:r>
              <a:rPr sz="1200" b="1" spc="3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тестировании</a:t>
            </a:r>
            <a:r>
              <a:rPr sz="1200" b="1" spc="3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направляется</a:t>
            </a:r>
            <a:r>
              <a:rPr sz="1200" b="1" spc="34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по </a:t>
            </a:r>
            <a:r>
              <a:rPr sz="1200" b="1" dirty="0">
                <a:latin typeface="Arial"/>
                <a:cs typeface="Arial"/>
              </a:rPr>
              <a:t>адресу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указанному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в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заявлении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приеме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обучение,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личный кабинет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ЕПГУ</a:t>
            </a:r>
            <a:r>
              <a:rPr sz="1200" spc="-20" dirty="0"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  <a:p>
            <a:pPr marL="182880" marR="5080" indent="-170815" algn="just">
              <a:lnSpc>
                <a:spcPct val="100000"/>
              </a:lnSpc>
              <a:buFont typeface="Wingdings"/>
              <a:buChar char=""/>
              <a:tabLst>
                <a:tab pos="182880" algn="l"/>
              </a:tabLst>
            </a:pPr>
            <a:r>
              <a:rPr sz="1200" dirty="0">
                <a:latin typeface="Microsoft Sans Serif"/>
                <a:cs typeface="Microsoft Sans Serif"/>
              </a:rPr>
              <a:t>Одновременно</a:t>
            </a:r>
            <a:r>
              <a:rPr sz="1200" spc="135" dirty="0">
                <a:latin typeface="Microsoft Sans Serif"/>
                <a:cs typeface="Microsoft Sans Serif"/>
              </a:rPr>
              <a:t>  </a:t>
            </a:r>
            <a:r>
              <a:rPr sz="1200" b="1" dirty="0">
                <a:latin typeface="Arial"/>
                <a:cs typeface="Arial"/>
              </a:rPr>
              <a:t>общеобразовательная</a:t>
            </a:r>
            <a:r>
              <a:rPr sz="1200" b="1" spc="114" dirty="0">
                <a:latin typeface="Arial"/>
                <a:cs typeface="Arial"/>
              </a:rPr>
              <a:t>  </a:t>
            </a:r>
            <a:r>
              <a:rPr sz="1200" b="1" dirty="0">
                <a:latin typeface="Arial"/>
                <a:cs typeface="Arial"/>
              </a:rPr>
              <a:t>организация</a:t>
            </a:r>
            <a:r>
              <a:rPr sz="1200" b="1" spc="120" dirty="0">
                <a:latin typeface="Arial"/>
                <a:cs typeface="Arial"/>
              </a:rPr>
              <a:t>  </a:t>
            </a:r>
            <a:r>
              <a:rPr sz="1200" b="1" spc="-10" dirty="0">
                <a:latin typeface="Arial"/>
                <a:cs typeface="Arial"/>
              </a:rPr>
              <a:t>уведомляет </a:t>
            </a:r>
            <a:r>
              <a:rPr sz="1200" b="1" dirty="0">
                <a:latin typeface="Arial"/>
                <a:cs typeface="Arial"/>
              </a:rPr>
              <a:t>тестирующую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организацию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электронной</a:t>
            </a:r>
            <a:r>
              <a:rPr sz="1200" spc="1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форме</a:t>
            </a:r>
            <a:r>
              <a:rPr sz="1200" spc="1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через</a:t>
            </a:r>
            <a:r>
              <a:rPr sz="1200" spc="1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ЕПГУ</a:t>
            </a:r>
            <a:r>
              <a:rPr sz="1200" spc="15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или 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использованием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РПГУ</a:t>
            </a:r>
            <a:r>
              <a:rPr sz="1200" spc="-10" dirty="0"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99479" y="5746496"/>
            <a:ext cx="39649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90245" algn="l"/>
                <a:tab pos="2106295" algn="l"/>
                <a:tab pos="3191510" algn="l"/>
              </a:tabLst>
            </a:pPr>
            <a:r>
              <a:rPr sz="1400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Если</a:t>
            </a:r>
            <a:r>
              <a:rPr sz="1400" dirty="0">
                <a:solidFill>
                  <a:srgbClr val="FF0000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предоставлен</a:t>
            </a:r>
            <a:r>
              <a:rPr sz="1400" dirty="0">
                <a:solidFill>
                  <a:srgbClr val="FF0000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неполный</a:t>
            </a:r>
            <a:r>
              <a:rPr sz="1400" dirty="0">
                <a:solidFill>
                  <a:srgbClr val="FF0000"/>
                </a:solidFill>
                <a:latin typeface="Microsoft Sans Serif"/>
                <a:cs typeface="Microsoft Sans Serif"/>
              </a:rPr>
              <a:t>	</a:t>
            </a:r>
            <a:r>
              <a:rPr sz="14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комплект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77373" y="5746496"/>
            <a:ext cx="126238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документов,</a:t>
            </a:r>
            <a:endParaRPr sz="14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</a:pP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рассматривает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99479" y="5960465"/>
            <a:ext cx="370840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70430" algn="l"/>
                <a:tab pos="3496310" algn="l"/>
              </a:tabLst>
            </a:pP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общеобразовательная</a:t>
            </a:r>
            <a:r>
              <a:rPr sz="1400" dirty="0">
                <a:solidFill>
                  <a:srgbClr val="FF0000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организация</a:t>
            </a:r>
            <a:r>
              <a:rPr sz="1400" dirty="0">
                <a:solidFill>
                  <a:srgbClr val="FF0000"/>
                </a:solidFill>
                <a:latin typeface="Microsoft Sans Serif"/>
                <a:cs typeface="Microsoft Sans Serif"/>
              </a:rPr>
              <a:t>	</a:t>
            </a:r>
            <a:r>
              <a:rPr sz="1400" spc="-35" dirty="0">
                <a:solidFill>
                  <a:srgbClr val="FF0000"/>
                </a:solidFill>
                <a:latin typeface="Microsoft Sans Serif"/>
                <a:cs typeface="Microsoft Sans Serif"/>
              </a:rPr>
              <a:t>не </a:t>
            </a:r>
            <a:r>
              <a:rPr sz="14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заявление!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87746" y="1609471"/>
            <a:ext cx="364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4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1023" y="1581403"/>
            <a:ext cx="364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592" y="1141475"/>
            <a:ext cx="11722735" cy="713740"/>
          </a:xfrm>
          <a:custGeom>
            <a:avLst/>
            <a:gdLst/>
            <a:ahLst/>
            <a:cxnLst/>
            <a:rect l="l" t="t" r="r" b="b"/>
            <a:pathLst>
              <a:path w="11722735" h="713739">
                <a:moveTo>
                  <a:pt x="11676634" y="0"/>
                </a:moveTo>
                <a:lnTo>
                  <a:pt x="45986" y="0"/>
                </a:lnTo>
                <a:lnTo>
                  <a:pt x="28085" y="3611"/>
                </a:lnTo>
                <a:lnTo>
                  <a:pt x="13468" y="13462"/>
                </a:lnTo>
                <a:lnTo>
                  <a:pt x="3613" y="28074"/>
                </a:lnTo>
                <a:lnTo>
                  <a:pt x="0" y="45974"/>
                </a:lnTo>
                <a:lnTo>
                  <a:pt x="0" y="667258"/>
                </a:lnTo>
                <a:lnTo>
                  <a:pt x="3613" y="685157"/>
                </a:lnTo>
                <a:lnTo>
                  <a:pt x="13468" y="699770"/>
                </a:lnTo>
                <a:lnTo>
                  <a:pt x="28085" y="709620"/>
                </a:lnTo>
                <a:lnTo>
                  <a:pt x="45986" y="713232"/>
                </a:lnTo>
                <a:lnTo>
                  <a:pt x="11676634" y="713232"/>
                </a:lnTo>
                <a:lnTo>
                  <a:pt x="11694533" y="709620"/>
                </a:lnTo>
                <a:lnTo>
                  <a:pt x="11709146" y="699770"/>
                </a:lnTo>
                <a:lnTo>
                  <a:pt x="11718996" y="685157"/>
                </a:lnTo>
                <a:lnTo>
                  <a:pt x="11722608" y="667258"/>
                </a:lnTo>
                <a:lnTo>
                  <a:pt x="11722608" y="45974"/>
                </a:lnTo>
                <a:lnTo>
                  <a:pt x="11718996" y="28074"/>
                </a:lnTo>
                <a:lnTo>
                  <a:pt x="11709145" y="13462"/>
                </a:lnTo>
                <a:lnTo>
                  <a:pt x="11694533" y="3611"/>
                </a:lnTo>
                <a:lnTo>
                  <a:pt x="11676634" y="0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942079" y="1368679"/>
            <a:ext cx="4166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ПОСЛЕ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ПРОХОЖДЕНИЯ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ТЕСТИРОВАНИЯ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79157" y="5597144"/>
            <a:ext cx="45643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Если</a:t>
            </a:r>
            <a:r>
              <a:rPr sz="1200" spc="1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заявление</a:t>
            </a:r>
            <a:r>
              <a:rPr sz="1200" spc="1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приеме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на</a:t>
            </a:r>
            <a:r>
              <a:rPr sz="1200" spc="1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обучение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подано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в</a:t>
            </a:r>
            <a:r>
              <a:rPr sz="1200" spc="1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электронном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виде,</a:t>
            </a:r>
            <a:r>
              <a:rPr sz="12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запрещается</a:t>
            </a:r>
            <a:r>
              <a:rPr sz="12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требовать</a:t>
            </a:r>
            <a:r>
              <a:rPr sz="12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копии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 документов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за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исключение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копий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или</a:t>
            </a:r>
            <a:r>
              <a:rPr sz="1200" spc="1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оригиналов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документов,</a:t>
            </a:r>
            <a:r>
              <a:rPr sz="1200" spc="1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подтверждение</a:t>
            </a:r>
            <a:r>
              <a:rPr sz="1200" spc="1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которых</a:t>
            </a:r>
            <a:r>
              <a:rPr sz="1200" spc="1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50" dirty="0">
                <a:solidFill>
                  <a:srgbClr val="1F4E79"/>
                </a:solidFill>
                <a:latin typeface="Microsoft Sans Serif"/>
                <a:cs typeface="Microsoft Sans Serif"/>
              </a:rPr>
              <a:t>в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электронном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виде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невозможно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9644" y="3532632"/>
            <a:ext cx="11722735" cy="713740"/>
          </a:xfrm>
          <a:custGeom>
            <a:avLst/>
            <a:gdLst/>
            <a:ahLst/>
            <a:cxnLst/>
            <a:rect l="l" t="t" r="r" b="b"/>
            <a:pathLst>
              <a:path w="11722735" h="713739">
                <a:moveTo>
                  <a:pt x="11676634" y="0"/>
                </a:moveTo>
                <a:lnTo>
                  <a:pt x="45986" y="0"/>
                </a:lnTo>
                <a:lnTo>
                  <a:pt x="28085" y="3611"/>
                </a:lnTo>
                <a:lnTo>
                  <a:pt x="13468" y="13461"/>
                </a:lnTo>
                <a:lnTo>
                  <a:pt x="3613" y="28074"/>
                </a:lnTo>
                <a:lnTo>
                  <a:pt x="0" y="45973"/>
                </a:lnTo>
                <a:lnTo>
                  <a:pt x="0" y="667257"/>
                </a:lnTo>
                <a:lnTo>
                  <a:pt x="3613" y="685157"/>
                </a:lnTo>
                <a:lnTo>
                  <a:pt x="13468" y="699769"/>
                </a:lnTo>
                <a:lnTo>
                  <a:pt x="28085" y="709620"/>
                </a:lnTo>
                <a:lnTo>
                  <a:pt x="45986" y="713231"/>
                </a:lnTo>
                <a:lnTo>
                  <a:pt x="11676634" y="713231"/>
                </a:lnTo>
                <a:lnTo>
                  <a:pt x="11694533" y="709620"/>
                </a:lnTo>
                <a:lnTo>
                  <a:pt x="11709146" y="699769"/>
                </a:lnTo>
                <a:lnTo>
                  <a:pt x="11718996" y="685157"/>
                </a:lnTo>
                <a:lnTo>
                  <a:pt x="11722608" y="667257"/>
                </a:lnTo>
                <a:lnTo>
                  <a:pt x="11722608" y="45973"/>
                </a:lnTo>
                <a:lnTo>
                  <a:pt x="11718996" y="28074"/>
                </a:lnTo>
                <a:lnTo>
                  <a:pt x="11709145" y="13462"/>
                </a:lnTo>
                <a:lnTo>
                  <a:pt x="11694533" y="3611"/>
                </a:lnTo>
                <a:lnTo>
                  <a:pt x="11676634" y="0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05527" y="3750945"/>
            <a:ext cx="1911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ДОПОЛНИТЕЛЬНО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88" y="2142489"/>
            <a:ext cx="2579370" cy="1092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Тестирующая</a:t>
            </a:r>
            <a:r>
              <a:rPr sz="14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организация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b="1" spc="-50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течение</a:t>
            </a:r>
            <a:r>
              <a:rPr sz="14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3-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х</a:t>
            </a: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дней</a:t>
            </a:r>
            <a:r>
              <a:rPr sz="14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после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тестирования</a:t>
            </a:r>
            <a:r>
              <a:rPr sz="14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уведомляет </a:t>
            </a:r>
            <a:r>
              <a:rPr sz="14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образовательную</a:t>
            </a:r>
            <a:r>
              <a:rPr sz="1400" spc="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организацию (школу)</a:t>
            </a:r>
            <a:r>
              <a:rPr sz="1400" spc="-5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о</a:t>
            </a:r>
            <a:r>
              <a:rPr sz="14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результатах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8476" y="4366386"/>
            <a:ext cx="41681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1645" marR="5080" indent="-4495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0000"/>
                </a:solidFill>
                <a:latin typeface="Arial"/>
                <a:cs typeface="Arial"/>
              </a:rPr>
              <a:t>Граждане</a:t>
            </a:r>
            <a:r>
              <a:rPr sz="12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Arial"/>
                <a:cs typeface="Arial"/>
              </a:rPr>
              <a:t>Белоруссии</a:t>
            </a:r>
            <a:r>
              <a:rPr sz="1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при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приеме</a:t>
            </a:r>
            <a:r>
              <a:rPr sz="1200" spc="-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в</a:t>
            </a:r>
            <a:r>
              <a:rPr sz="12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школу</a:t>
            </a:r>
            <a:r>
              <a:rPr sz="12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предъявляют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: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копия</a:t>
            </a:r>
            <a:r>
              <a:rPr sz="12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свидетельства</a:t>
            </a:r>
            <a:r>
              <a:rPr sz="12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</a:t>
            </a:r>
            <a:r>
              <a:rPr sz="12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рождении</a:t>
            </a:r>
            <a:r>
              <a:rPr sz="12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ребенка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  <a:p>
            <a:pPr marL="461645">
              <a:lnSpc>
                <a:spcPct val="100000"/>
              </a:lnSpc>
            </a:pP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копия</a:t>
            </a:r>
            <a:r>
              <a:rPr sz="1200" spc="-6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паспорта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  <a:p>
            <a:pPr marL="461645">
              <a:lnSpc>
                <a:spcPct val="100000"/>
              </a:lnSpc>
            </a:pP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справку</a:t>
            </a:r>
            <a:r>
              <a:rPr sz="1200" spc="-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регистрации</a:t>
            </a:r>
            <a:r>
              <a:rPr sz="12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</a:t>
            </a:r>
            <a:r>
              <a:rPr sz="12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месту</a:t>
            </a:r>
            <a:r>
              <a:rPr sz="12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жительства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9659" y="2055622"/>
            <a:ext cx="3790315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Информация</a:t>
            </a:r>
            <a:r>
              <a:rPr sz="1400" spc="-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b="1" dirty="0">
                <a:solidFill>
                  <a:srgbClr val="1F4E79"/>
                </a:solidFill>
                <a:latin typeface="Arial"/>
                <a:cs typeface="Arial"/>
              </a:rPr>
              <a:t>о</a:t>
            </a:r>
            <a:r>
              <a:rPr sz="14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1F4E79"/>
                </a:solidFill>
                <a:latin typeface="Arial"/>
                <a:cs typeface="Arial"/>
              </a:rPr>
              <a:t>результатах</a:t>
            </a:r>
            <a:r>
              <a:rPr sz="14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1F4E79"/>
                </a:solidFill>
                <a:latin typeface="Arial"/>
                <a:cs typeface="Arial"/>
              </a:rPr>
              <a:t>тестирования</a:t>
            </a:r>
            <a:r>
              <a:rPr sz="1400" b="1" spc="-6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50" dirty="0">
                <a:solidFill>
                  <a:srgbClr val="1F4E79"/>
                </a:solidFill>
                <a:latin typeface="Arial"/>
                <a:cs typeface="Arial"/>
              </a:rPr>
              <a:t>и </a:t>
            </a:r>
            <a:r>
              <a:rPr sz="1400" b="1" spc="-20" dirty="0">
                <a:solidFill>
                  <a:srgbClr val="1F4E79"/>
                </a:solidFill>
                <a:latin typeface="Arial"/>
                <a:cs typeface="Arial"/>
              </a:rPr>
              <a:t>рассмотрения</a:t>
            </a:r>
            <a:r>
              <a:rPr sz="1400" b="1" spc="-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1F4E79"/>
                </a:solidFill>
                <a:latin typeface="Arial"/>
                <a:cs typeface="Arial"/>
              </a:rPr>
              <a:t>заявления</a:t>
            </a:r>
            <a:r>
              <a:rPr sz="1400" b="1" spc="-4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F4E79"/>
                </a:solidFill>
                <a:latin typeface="Arial"/>
                <a:cs typeface="Arial"/>
              </a:rPr>
              <a:t>о</a:t>
            </a:r>
            <a:r>
              <a:rPr sz="1400" b="1" spc="1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1F4E79"/>
                </a:solidFill>
                <a:latin typeface="Arial"/>
                <a:cs typeface="Arial"/>
              </a:rPr>
              <a:t>приеме</a:t>
            </a:r>
            <a:r>
              <a:rPr sz="14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1F4E79"/>
                </a:solidFill>
                <a:latin typeface="Arial"/>
                <a:cs typeface="Arial"/>
              </a:rPr>
              <a:t>на </a:t>
            </a:r>
            <a:r>
              <a:rPr sz="1400" b="1" spc="-10" dirty="0">
                <a:solidFill>
                  <a:srgbClr val="1F4E79"/>
                </a:solidFill>
                <a:latin typeface="Arial"/>
                <a:cs typeface="Arial"/>
              </a:rPr>
              <a:t>обучение</a:t>
            </a:r>
            <a:r>
              <a:rPr sz="1400" b="1" spc="-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1F4E79"/>
                </a:solidFill>
                <a:latin typeface="Arial"/>
                <a:cs typeface="Arial"/>
              </a:rPr>
              <a:t>направляется</a:t>
            </a:r>
            <a:r>
              <a:rPr sz="1400" b="1" spc="-6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1F4E79"/>
                </a:solidFill>
                <a:latin typeface="Arial"/>
                <a:cs typeface="Arial"/>
              </a:rPr>
              <a:t>по</a:t>
            </a:r>
            <a:r>
              <a:rPr sz="1400" b="1" spc="-5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1F4E79"/>
                </a:solidFill>
                <a:latin typeface="Arial"/>
                <a:cs typeface="Arial"/>
              </a:rPr>
              <a:t>адресу</a:t>
            </a:r>
            <a:endParaRPr sz="1400">
              <a:latin typeface="Arial"/>
              <a:cs typeface="Arial"/>
            </a:endParaRPr>
          </a:p>
          <a:p>
            <a:pPr marL="26034" marR="17780" indent="-1270" algn="ctr">
              <a:lnSpc>
                <a:spcPct val="100000"/>
              </a:lnSpc>
            </a:pP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(почтовый</a:t>
            </a:r>
            <a:r>
              <a:rPr sz="14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или</a:t>
            </a:r>
            <a:r>
              <a:rPr sz="14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электронный),</a:t>
            </a:r>
            <a:r>
              <a:rPr sz="14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указанному</a:t>
            </a:r>
            <a:r>
              <a:rPr sz="1400" spc="-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50" dirty="0">
                <a:solidFill>
                  <a:srgbClr val="1F4E79"/>
                </a:solidFill>
                <a:latin typeface="Microsoft Sans Serif"/>
                <a:cs typeface="Microsoft Sans Serif"/>
              </a:rPr>
              <a:t>в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заявлении</a:t>
            </a:r>
            <a:r>
              <a:rPr sz="1400" spc="-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о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приеме</a:t>
            </a:r>
            <a:r>
              <a:rPr sz="14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на</a:t>
            </a:r>
            <a:r>
              <a:rPr sz="14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обучение,</a:t>
            </a:r>
            <a:r>
              <a:rPr sz="1400" spc="-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и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в</a:t>
            </a:r>
            <a:r>
              <a:rPr sz="14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личный 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кабинет</a:t>
            </a:r>
            <a:r>
              <a:rPr sz="14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ЕПГУ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10906" y="2052955"/>
            <a:ext cx="3715385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Руководитель</a:t>
            </a:r>
            <a:r>
              <a:rPr sz="1400" spc="9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общеобразовательной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</a:pP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400" spc="-6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издает</a:t>
            </a:r>
            <a:r>
              <a:rPr sz="1400" spc="-6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распорядительный</a:t>
            </a:r>
            <a:r>
              <a:rPr sz="1400" spc="-6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акт</a:t>
            </a:r>
            <a:r>
              <a:rPr sz="1400" spc="-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50" dirty="0">
                <a:solidFill>
                  <a:srgbClr val="1F4E79"/>
                </a:solidFill>
                <a:latin typeface="Microsoft Sans Serif"/>
                <a:cs typeface="Microsoft Sans Serif"/>
              </a:rPr>
              <a:t>о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приеме</a:t>
            </a:r>
            <a:r>
              <a:rPr sz="14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на</a:t>
            </a:r>
            <a:r>
              <a:rPr sz="14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обучение</a:t>
            </a:r>
            <a:r>
              <a:rPr sz="1400" spc="-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ребенка</a:t>
            </a:r>
            <a:r>
              <a:rPr sz="1400" spc="-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течение</a:t>
            </a:r>
            <a:r>
              <a:rPr sz="14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50" dirty="0">
                <a:solidFill>
                  <a:srgbClr val="FF0000"/>
                </a:solidFill>
                <a:latin typeface="Arial"/>
                <a:cs typeface="Arial"/>
              </a:rPr>
              <a:t>5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рабочих</a:t>
            </a:r>
            <a:r>
              <a:rPr sz="14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дней</a:t>
            </a:r>
            <a:r>
              <a:rPr sz="1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после</a:t>
            </a:r>
            <a:r>
              <a:rPr sz="1400" spc="-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официального поступления</a:t>
            </a:r>
            <a:r>
              <a:rPr sz="14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информации</a:t>
            </a:r>
            <a:r>
              <a:rPr sz="14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F4E79"/>
                </a:solidFill>
                <a:latin typeface="Microsoft Sans Serif"/>
                <a:cs typeface="Microsoft Sans Serif"/>
              </a:rPr>
              <a:t>об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 успешном </a:t>
            </a:r>
            <a:r>
              <a:rPr sz="14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прохождении</a:t>
            </a:r>
            <a:r>
              <a:rPr sz="14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тестирования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7283" y="4559300"/>
            <a:ext cx="50196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2085" algn="just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Пункт</a:t>
            </a:r>
            <a:r>
              <a:rPr sz="1200" b="1" spc="47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26(1)</a:t>
            </a:r>
            <a:r>
              <a:rPr sz="1200" b="1" spc="47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Порядка</a:t>
            </a:r>
            <a:r>
              <a:rPr sz="1200" b="1" spc="49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не</a:t>
            </a:r>
            <a:r>
              <a:rPr sz="1200" b="1" spc="4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распространяется</a:t>
            </a:r>
            <a:r>
              <a:rPr sz="1200" b="1" spc="48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на</a:t>
            </a:r>
            <a:r>
              <a:rPr sz="1200" b="1" spc="48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иностранных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граждан,</a:t>
            </a:r>
            <a:r>
              <a:rPr sz="1200" b="1" spc="-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указанных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в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подпункте</a:t>
            </a:r>
            <a:r>
              <a:rPr sz="1200" b="1" spc="3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2 пункта</a:t>
            </a:r>
            <a:r>
              <a:rPr sz="12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20 и</a:t>
            </a:r>
            <a:r>
              <a:rPr sz="1200" b="1" spc="-1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пункте 21</a:t>
            </a:r>
            <a:r>
              <a:rPr sz="1200" b="1" spc="-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статьи</a:t>
            </a:r>
            <a:r>
              <a:rPr sz="1200" b="1" spc="-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rgbClr val="1F4E79"/>
                </a:solidFill>
                <a:latin typeface="Arial"/>
                <a:cs typeface="Arial"/>
              </a:rPr>
              <a:t>5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Федерального</a:t>
            </a:r>
            <a:r>
              <a:rPr sz="1200" b="1" spc="1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закона</a:t>
            </a:r>
            <a:r>
              <a:rPr sz="1200" b="1" spc="1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от</a:t>
            </a:r>
            <a:r>
              <a:rPr sz="1200" b="1" spc="12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25</a:t>
            </a:r>
            <a:r>
              <a:rPr sz="1200" b="1" spc="1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июля</a:t>
            </a:r>
            <a:r>
              <a:rPr sz="1200" b="1" spc="12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2002</a:t>
            </a:r>
            <a:r>
              <a:rPr sz="1200" b="1" spc="13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г.</a:t>
            </a:r>
            <a:r>
              <a:rPr sz="1200" b="1" spc="15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№</a:t>
            </a:r>
            <a:r>
              <a:rPr sz="1200" b="1" spc="12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b="1" spc="-30" dirty="0">
                <a:solidFill>
                  <a:srgbClr val="1F4E79"/>
                </a:solidFill>
                <a:latin typeface="Arial"/>
                <a:cs typeface="Arial"/>
              </a:rPr>
              <a:t>115-</a:t>
            </a:r>
            <a:r>
              <a:rPr sz="1200" b="1" dirty="0">
                <a:solidFill>
                  <a:srgbClr val="1F4E79"/>
                </a:solidFill>
                <a:latin typeface="Arial"/>
                <a:cs typeface="Arial"/>
              </a:rPr>
              <a:t>ФЗ</a:t>
            </a:r>
            <a:r>
              <a:rPr sz="1200" b="1" spc="130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«О</a:t>
            </a:r>
            <a:r>
              <a:rPr sz="1200" spc="16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правовом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положении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иностранных граждан</a:t>
            </a:r>
            <a:r>
              <a:rPr sz="12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в</a:t>
            </a:r>
            <a:r>
              <a:rPr sz="1200" spc="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2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Федерации»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7283" y="5291073"/>
            <a:ext cx="501967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208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Иностранные</a:t>
            </a:r>
            <a:r>
              <a:rPr sz="1200" spc="2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граждане,</a:t>
            </a:r>
            <a:r>
              <a:rPr sz="1200" spc="254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указанные</a:t>
            </a:r>
            <a:r>
              <a:rPr sz="1200" spc="254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в</a:t>
            </a:r>
            <a:r>
              <a:rPr sz="1200" spc="2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абзаце</a:t>
            </a:r>
            <a:r>
              <a:rPr sz="1200" spc="24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первом</a:t>
            </a:r>
            <a:r>
              <a:rPr sz="1200" spc="254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настоящего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пункта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 Порядка,</a:t>
            </a:r>
            <a:r>
              <a:rPr sz="12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предъявляют</a:t>
            </a:r>
            <a:r>
              <a:rPr sz="1200" spc="-2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следующие</a:t>
            </a:r>
            <a:r>
              <a:rPr sz="1200" spc="-1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документы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:</a:t>
            </a:r>
            <a:endParaRPr sz="1200">
              <a:latin typeface="Arial MT"/>
              <a:cs typeface="Arial MT"/>
            </a:endParaRPr>
          </a:p>
          <a:p>
            <a:pPr marL="184785" marR="1837689">
              <a:lnSpc>
                <a:spcPct val="100000"/>
              </a:lnSpc>
            </a:pP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копия</a:t>
            </a:r>
            <a:r>
              <a:rPr sz="12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свидетельства</a:t>
            </a:r>
            <a:r>
              <a:rPr sz="12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</a:t>
            </a:r>
            <a:r>
              <a:rPr sz="1200" spc="-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рождении</a:t>
            </a:r>
            <a:r>
              <a:rPr sz="1200" spc="-35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ребенка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;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копия</a:t>
            </a:r>
            <a:r>
              <a:rPr sz="1200" spc="-6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паспорта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  <a:p>
            <a:pPr marL="184785">
              <a:lnSpc>
                <a:spcPct val="100000"/>
              </a:lnSpc>
            </a:pP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справку</a:t>
            </a:r>
            <a:r>
              <a:rPr sz="1200" spc="-5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о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 регистрации</a:t>
            </a:r>
            <a:r>
              <a:rPr sz="1200" spc="-4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по</a:t>
            </a:r>
            <a:r>
              <a:rPr sz="1200" spc="-2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1F4E79"/>
                </a:solidFill>
                <a:latin typeface="Microsoft Sans Serif"/>
                <a:cs typeface="Microsoft Sans Serif"/>
              </a:rPr>
              <a:t>месту</a:t>
            </a:r>
            <a:r>
              <a:rPr sz="1200" spc="-30" dirty="0">
                <a:solidFill>
                  <a:srgbClr val="1F4E79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1F4E79"/>
                </a:solidFill>
                <a:latin typeface="Microsoft Sans Serif"/>
                <a:cs typeface="Microsoft Sans Serif"/>
              </a:rPr>
              <a:t>жительства</a:t>
            </a:r>
            <a:r>
              <a:rPr sz="1200" spc="-10" dirty="0">
                <a:solidFill>
                  <a:srgbClr val="1F4E79"/>
                </a:solidFill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4363" y="1099565"/>
            <a:ext cx="364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4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4363" y="3442842"/>
            <a:ext cx="364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4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390132" y="5660161"/>
            <a:ext cx="413384" cy="414655"/>
            <a:chOff x="6390132" y="5660161"/>
            <a:chExt cx="413384" cy="414655"/>
          </a:xfrm>
        </p:grpSpPr>
        <p:sp>
          <p:nvSpPr>
            <p:cNvPr id="16" name="object 16"/>
            <p:cNvSpPr/>
            <p:nvPr/>
          </p:nvSpPr>
          <p:spPr>
            <a:xfrm>
              <a:off x="6390132" y="5660161"/>
              <a:ext cx="413384" cy="414655"/>
            </a:xfrm>
            <a:custGeom>
              <a:avLst/>
              <a:gdLst/>
              <a:ahLst/>
              <a:cxnLst/>
              <a:rect l="l" t="t" r="r" b="b"/>
              <a:pathLst>
                <a:path w="413384" h="414654">
                  <a:moveTo>
                    <a:pt x="364236" y="55333"/>
                  </a:moveTo>
                  <a:lnTo>
                    <a:pt x="360680" y="51816"/>
                  </a:lnTo>
                  <a:lnTo>
                    <a:pt x="348488" y="51816"/>
                  </a:lnTo>
                  <a:lnTo>
                    <a:pt x="348488" y="67665"/>
                  </a:lnTo>
                  <a:lnTo>
                    <a:pt x="348488" y="124942"/>
                  </a:lnTo>
                  <a:lnTo>
                    <a:pt x="64516" y="124942"/>
                  </a:lnTo>
                  <a:lnTo>
                    <a:pt x="64516" y="67665"/>
                  </a:lnTo>
                  <a:lnTo>
                    <a:pt x="348488" y="67665"/>
                  </a:lnTo>
                  <a:lnTo>
                    <a:pt x="348488" y="51816"/>
                  </a:lnTo>
                  <a:lnTo>
                    <a:pt x="52324" y="51816"/>
                  </a:lnTo>
                  <a:lnTo>
                    <a:pt x="48768" y="55333"/>
                  </a:lnTo>
                  <a:lnTo>
                    <a:pt x="48768" y="138163"/>
                  </a:lnTo>
                  <a:lnTo>
                    <a:pt x="52324" y="141706"/>
                  </a:lnTo>
                  <a:lnTo>
                    <a:pt x="56642" y="141706"/>
                  </a:lnTo>
                  <a:lnTo>
                    <a:pt x="56642" y="140817"/>
                  </a:lnTo>
                  <a:lnTo>
                    <a:pt x="360680" y="140817"/>
                  </a:lnTo>
                  <a:lnTo>
                    <a:pt x="364236" y="137312"/>
                  </a:lnTo>
                  <a:lnTo>
                    <a:pt x="364236" y="124942"/>
                  </a:lnTo>
                  <a:lnTo>
                    <a:pt x="364236" y="67665"/>
                  </a:lnTo>
                  <a:lnTo>
                    <a:pt x="364236" y="55333"/>
                  </a:lnTo>
                  <a:close/>
                </a:path>
                <a:path w="413384" h="414654">
                  <a:moveTo>
                    <a:pt x="413004" y="24638"/>
                  </a:moveTo>
                  <a:lnTo>
                    <a:pt x="411200" y="15824"/>
                  </a:lnTo>
                  <a:lnTo>
                    <a:pt x="411111" y="15367"/>
                  </a:lnTo>
                  <a:lnTo>
                    <a:pt x="411010" y="14859"/>
                  </a:lnTo>
                  <a:lnTo>
                    <a:pt x="405650" y="7048"/>
                  </a:lnTo>
                  <a:lnTo>
                    <a:pt x="397840" y="1879"/>
                  </a:lnTo>
                  <a:lnTo>
                    <a:pt x="396367" y="1587"/>
                  </a:lnTo>
                  <a:lnTo>
                    <a:pt x="396367" y="20243"/>
                  </a:lnTo>
                  <a:lnTo>
                    <a:pt x="396367" y="296557"/>
                  </a:lnTo>
                  <a:lnTo>
                    <a:pt x="241160" y="296557"/>
                  </a:lnTo>
                  <a:lnTo>
                    <a:pt x="235635" y="298958"/>
                  </a:lnTo>
                  <a:lnTo>
                    <a:pt x="233705" y="304495"/>
                  </a:lnTo>
                  <a:lnTo>
                    <a:pt x="235635" y="310032"/>
                  </a:lnTo>
                  <a:lnTo>
                    <a:pt x="241414" y="312534"/>
                  </a:lnTo>
                  <a:lnTo>
                    <a:pt x="396367" y="312534"/>
                  </a:lnTo>
                  <a:lnTo>
                    <a:pt x="396367" y="341439"/>
                  </a:lnTo>
                  <a:lnTo>
                    <a:pt x="392811" y="344982"/>
                  </a:lnTo>
                  <a:lnTo>
                    <a:pt x="246367" y="344982"/>
                  </a:lnTo>
                  <a:lnTo>
                    <a:pt x="246367" y="361696"/>
                  </a:lnTo>
                  <a:lnTo>
                    <a:pt x="246367" y="398653"/>
                  </a:lnTo>
                  <a:lnTo>
                    <a:pt x="165735" y="398653"/>
                  </a:lnTo>
                  <a:lnTo>
                    <a:pt x="165735" y="361696"/>
                  </a:lnTo>
                  <a:lnTo>
                    <a:pt x="246367" y="361696"/>
                  </a:lnTo>
                  <a:lnTo>
                    <a:pt x="246367" y="344982"/>
                  </a:lnTo>
                  <a:lnTo>
                    <a:pt x="19304" y="344982"/>
                  </a:lnTo>
                  <a:lnTo>
                    <a:pt x="15748" y="341439"/>
                  </a:lnTo>
                  <a:lnTo>
                    <a:pt x="15748" y="312534"/>
                  </a:lnTo>
                  <a:lnTo>
                    <a:pt x="168046" y="312534"/>
                  </a:lnTo>
                  <a:lnTo>
                    <a:pt x="178943" y="311531"/>
                  </a:lnTo>
                  <a:lnTo>
                    <a:pt x="178943" y="297446"/>
                  </a:lnTo>
                  <a:lnTo>
                    <a:pt x="169291" y="296557"/>
                  </a:lnTo>
                  <a:lnTo>
                    <a:pt x="15748" y="296557"/>
                  </a:lnTo>
                  <a:lnTo>
                    <a:pt x="15748" y="20243"/>
                  </a:lnTo>
                  <a:lnTo>
                    <a:pt x="19304" y="15824"/>
                  </a:lnTo>
                  <a:lnTo>
                    <a:pt x="392811" y="15824"/>
                  </a:lnTo>
                  <a:lnTo>
                    <a:pt x="396367" y="20243"/>
                  </a:lnTo>
                  <a:lnTo>
                    <a:pt x="396367" y="1587"/>
                  </a:lnTo>
                  <a:lnTo>
                    <a:pt x="388493" y="0"/>
                  </a:lnTo>
                  <a:lnTo>
                    <a:pt x="388493" y="889"/>
                  </a:lnTo>
                  <a:lnTo>
                    <a:pt x="23749" y="889"/>
                  </a:lnTo>
                  <a:lnTo>
                    <a:pt x="14465" y="2755"/>
                  </a:lnTo>
                  <a:lnTo>
                    <a:pt x="6921" y="7823"/>
                  </a:lnTo>
                  <a:lnTo>
                    <a:pt x="1841" y="15367"/>
                  </a:lnTo>
                  <a:lnTo>
                    <a:pt x="0" y="24638"/>
                  </a:lnTo>
                  <a:lnTo>
                    <a:pt x="0" y="337058"/>
                  </a:lnTo>
                  <a:lnTo>
                    <a:pt x="1841" y="346481"/>
                  </a:lnTo>
                  <a:lnTo>
                    <a:pt x="6921" y="354330"/>
                  </a:lnTo>
                  <a:lnTo>
                    <a:pt x="14465" y="359702"/>
                  </a:lnTo>
                  <a:lnTo>
                    <a:pt x="23749" y="361696"/>
                  </a:lnTo>
                  <a:lnTo>
                    <a:pt x="149987" y="361696"/>
                  </a:lnTo>
                  <a:lnTo>
                    <a:pt x="149987" y="398653"/>
                  </a:lnTo>
                  <a:lnTo>
                    <a:pt x="105283" y="398653"/>
                  </a:lnTo>
                  <a:lnTo>
                    <a:pt x="100838" y="402183"/>
                  </a:lnTo>
                  <a:lnTo>
                    <a:pt x="101727" y="406577"/>
                  </a:lnTo>
                  <a:lnTo>
                    <a:pt x="101727" y="410972"/>
                  </a:lnTo>
                  <a:lnTo>
                    <a:pt x="105283" y="414502"/>
                  </a:lnTo>
                  <a:lnTo>
                    <a:pt x="307721" y="414502"/>
                  </a:lnTo>
                  <a:lnTo>
                    <a:pt x="311277" y="410972"/>
                  </a:lnTo>
                  <a:lnTo>
                    <a:pt x="311277" y="402183"/>
                  </a:lnTo>
                  <a:lnTo>
                    <a:pt x="307721" y="398653"/>
                  </a:lnTo>
                  <a:lnTo>
                    <a:pt x="263144" y="398653"/>
                  </a:lnTo>
                  <a:lnTo>
                    <a:pt x="263144" y="361696"/>
                  </a:lnTo>
                  <a:lnTo>
                    <a:pt x="388493" y="361696"/>
                  </a:lnTo>
                  <a:lnTo>
                    <a:pt x="397840" y="359702"/>
                  </a:lnTo>
                  <a:lnTo>
                    <a:pt x="405650" y="354330"/>
                  </a:lnTo>
                  <a:lnTo>
                    <a:pt x="411010" y="346481"/>
                  </a:lnTo>
                  <a:lnTo>
                    <a:pt x="411327" y="344982"/>
                  </a:lnTo>
                  <a:lnTo>
                    <a:pt x="413004" y="337058"/>
                  </a:lnTo>
                  <a:lnTo>
                    <a:pt x="413004" y="246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38900" y="5832373"/>
              <a:ext cx="141731" cy="8836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12636" y="5832373"/>
              <a:ext cx="141732" cy="88366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588252" y="595581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11811" y="0"/>
                  </a:moveTo>
                  <a:lnTo>
                    <a:pt x="8508" y="0"/>
                  </a:lnTo>
                  <a:lnTo>
                    <a:pt x="4318" y="0"/>
                  </a:lnTo>
                  <a:lnTo>
                    <a:pt x="0" y="3568"/>
                  </a:lnTo>
                  <a:lnTo>
                    <a:pt x="889" y="9740"/>
                  </a:lnTo>
                  <a:lnTo>
                    <a:pt x="1650" y="14541"/>
                  </a:lnTo>
                  <a:lnTo>
                    <a:pt x="4952" y="16738"/>
                  </a:lnTo>
                  <a:lnTo>
                    <a:pt x="12446" y="16738"/>
                  </a:lnTo>
                  <a:lnTo>
                    <a:pt x="16764" y="13144"/>
                  </a:lnTo>
                  <a:lnTo>
                    <a:pt x="15875" y="6972"/>
                  </a:lnTo>
                  <a:lnTo>
                    <a:pt x="15113" y="2171"/>
                  </a:lnTo>
                  <a:lnTo>
                    <a:pt x="1181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193547" y="4288535"/>
            <a:ext cx="317500" cy="774700"/>
            <a:chOff x="193547" y="4288535"/>
            <a:chExt cx="317500" cy="774700"/>
          </a:xfrm>
        </p:grpSpPr>
        <p:sp>
          <p:nvSpPr>
            <p:cNvPr id="21" name="object 21"/>
            <p:cNvSpPr/>
            <p:nvPr/>
          </p:nvSpPr>
          <p:spPr>
            <a:xfrm>
              <a:off x="199643" y="4294631"/>
              <a:ext cx="304800" cy="762000"/>
            </a:xfrm>
            <a:custGeom>
              <a:avLst/>
              <a:gdLst/>
              <a:ahLst/>
              <a:cxnLst/>
              <a:rect l="l" t="t" r="r" b="b"/>
              <a:pathLst>
                <a:path w="304800" h="762000">
                  <a:moveTo>
                    <a:pt x="152399" y="0"/>
                  </a:moveTo>
                  <a:lnTo>
                    <a:pt x="99224" y="23834"/>
                  </a:lnTo>
                  <a:lnTo>
                    <a:pt x="54212" y="89600"/>
                  </a:lnTo>
                  <a:lnTo>
                    <a:pt x="35844" y="135518"/>
                  </a:lnTo>
                  <a:lnTo>
                    <a:pt x="20808" y="188693"/>
                  </a:lnTo>
                  <a:lnTo>
                    <a:pt x="9535" y="248049"/>
                  </a:lnTo>
                  <a:lnTo>
                    <a:pt x="2455" y="312509"/>
                  </a:lnTo>
                  <a:lnTo>
                    <a:pt x="0" y="381000"/>
                  </a:lnTo>
                  <a:lnTo>
                    <a:pt x="2455" y="449490"/>
                  </a:lnTo>
                  <a:lnTo>
                    <a:pt x="9535" y="513950"/>
                  </a:lnTo>
                  <a:lnTo>
                    <a:pt x="20808" y="573306"/>
                  </a:lnTo>
                  <a:lnTo>
                    <a:pt x="35844" y="626481"/>
                  </a:lnTo>
                  <a:lnTo>
                    <a:pt x="54212" y="672399"/>
                  </a:lnTo>
                  <a:lnTo>
                    <a:pt x="75483" y="709986"/>
                  </a:lnTo>
                  <a:lnTo>
                    <a:pt x="125007" y="755862"/>
                  </a:lnTo>
                  <a:lnTo>
                    <a:pt x="152399" y="762000"/>
                  </a:lnTo>
                  <a:lnTo>
                    <a:pt x="179792" y="755862"/>
                  </a:lnTo>
                  <a:lnTo>
                    <a:pt x="229316" y="709986"/>
                  </a:lnTo>
                  <a:lnTo>
                    <a:pt x="250587" y="672399"/>
                  </a:lnTo>
                  <a:lnTo>
                    <a:pt x="268955" y="626481"/>
                  </a:lnTo>
                  <a:lnTo>
                    <a:pt x="283991" y="573306"/>
                  </a:lnTo>
                  <a:lnTo>
                    <a:pt x="295264" y="513950"/>
                  </a:lnTo>
                  <a:lnTo>
                    <a:pt x="302344" y="449490"/>
                  </a:lnTo>
                  <a:lnTo>
                    <a:pt x="304800" y="381000"/>
                  </a:lnTo>
                  <a:lnTo>
                    <a:pt x="302344" y="312509"/>
                  </a:lnTo>
                  <a:lnTo>
                    <a:pt x="295264" y="248049"/>
                  </a:lnTo>
                  <a:lnTo>
                    <a:pt x="283991" y="188693"/>
                  </a:lnTo>
                  <a:lnTo>
                    <a:pt x="268955" y="135518"/>
                  </a:lnTo>
                  <a:lnTo>
                    <a:pt x="250587" y="89600"/>
                  </a:lnTo>
                  <a:lnTo>
                    <a:pt x="229316" y="52013"/>
                  </a:lnTo>
                  <a:lnTo>
                    <a:pt x="179792" y="6137"/>
                  </a:lnTo>
                  <a:lnTo>
                    <a:pt x="15239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9643" y="4294631"/>
              <a:ext cx="304800" cy="762000"/>
            </a:xfrm>
            <a:custGeom>
              <a:avLst/>
              <a:gdLst/>
              <a:ahLst/>
              <a:cxnLst/>
              <a:rect l="l" t="t" r="r" b="b"/>
              <a:pathLst>
                <a:path w="304800" h="762000">
                  <a:moveTo>
                    <a:pt x="0" y="381000"/>
                  </a:moveTo>
                  <a:lnTo>
                    <a:pt x="2455" y="312509"/>
                  </a:lnTo>
                  <a:lnTo>
                    <a:pt x="9535" y="248049"/>
                  </a:lnTo>
                  <a:lnTo>
                    <a:pt x="20808" y="188693"/>
                  </a:lnTo>
                  <a:lnTo>
                    <a:pt x="35844" y="135518"/>
                  </a:lnTo>
                  <a:lnTo>
                    <a:pt x="54212" y="89600"/>
                  </a:lnTo>
                  <a:lnTo>
                    <a:pt x="75483" y="52013"/>
                  </a:lnTo>
                  <a:lnTo>
                    <a:pt x="125007" y="6137"/>
                  </a:lnTo>
                  <a:lnTo>
                    <a:pt x="152399" y="0"/>
                  </a:lnTo>
                  <a:lnTo>
                    <a:pt x="179792" y="6137"/>
                  </a:lnTo>
                  <a:lnTo>
                    <a:pt x="229316" y="52013"/>
                  </a:lnTo>
                  <a:lnTo>
                    <a:pt x="250587" y="89600"/>
                  </a:lnTo>
                  <a:lnTo>
                    <a:pt x="268955" y="135518"/>
                  </a:lnTo>
                  <a:lnTo>
                    <a:pt x="283991" y="188693"/>
                  </a:lnTo>
                  <a:lnTo>
                    <a:pt x="295264" y="248049"/>
                  </a:lnTo>
                  <a:lnTo>
                    <a:pt x="302344" y="312509"/>
                  </a:lnTo>
                  <a:lnTo>
                    <a:pt x="304800" y="381000"/>
                  </a:lnTo>
                  <a:lnTo>
                    <a:pt x="302344" y="449490"/>
                  </a:lnTo>
                  <a:lnTo>
                    <a:pt x="295264" y="513950"/>
                  </a:lnTo>
                  <a:lnTo>
                    <a:pt x="283991" y="573306"/>
                  </a:lnTo>
                  <a:lnTo>
                    <a:pt x="268955" y="626481"/>
                  </a:lnTo>
                  <a:lnTo>
                    <a:pt x="250587" y="672399"/>
                  </a:lnTo>
                  <a:lnTo>
                    <a:pt x="229316" y="709986"/>
                  </a:lnTo>
                  <a:lnTo>
                    <a:pt x="179792" y="755862"/>
                  </a:lnTo>
                  <a:lnTo>
                    <a:pt x="152399" y="762000"/>
                  </a:lnTo>
                  <a:lnTo>
                    <a:pt x="125007" y="755862"/>
                  </a:lnTo>
                  <a:lnTo>
                    <a:pt x="75483" y="709986"/>
                  </a:lnTo>
                  <a:lnTo>
                    <a:pt x="54212" y="672399"/>
                  </a:lnTo>
                  <a:lnTo>
                    <a:pt x="35844" y="626481"/>
                  </a:lnTo>
                  <a:lnTo>
                    <a:pt x="20808" y="573306"/>
                  </a:lnTo>
                  <a:lnTo>
                    <a:pt x="9535" y="513950"/>
                  </a:lnTo>
                  <a:lnTo>
                    <a:pt x="2455" y="449490"/>
                  </a:lnTo>
                  <a:lnTo>
                    <a:pt x="0" y="38100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224027" y="5228844"/>
            <a:ext cx="254635" cy="320040"/>
            <a:chOff x="224027" y="5228844"/>
            <a:chExt cx="254635" cy="320040"/>
          </a:xfrm>
        </p:grpSpPr>
        <p:sp>
          <p:nvSpPr>
            <p:cNvPr id="24" name="object 24"/>
            <p:cNvSpPr/>
            <p:nvPr/>
          </p:nvSpPr>
          <p:spPr>
            <a:xfrm>
              <a:off x="230123" y="5234940"/>
              <a:ext cx="242570" cy="307975"/>
            </a:xfrm>
            <a:custGeom>
              <a:avLst/>
              <a:gdLst/>
              <a:ahLst/>
              <a:cxnLst/>
              <a:rect l="l" t="t" r="r" b="b"/>
              <a:pathLst>
                <a:path w="242570" h="307975">
                  <a:moveTo>
                    <a:pt x="121157" y="0"/>
                  </a:moveTo>
                  <a:lnTo>
                    <a:pt x="82861" y="7851"/>
                  </a:lnTo>
                  <a:lnTo>
                    <a:pt x="49602" y="29711"/>
                  </a:lnTo>
                  <a:lnTo>
                    <a:pt x="23375" y="63038"/>
                  </a:lnTo>
                  <a:lnTo>
                    <a:pt x="6176" y="105290"/>
                  </a:lnTo>
                  <a:lnTo>
                    <a:pt x="0" y="153924"/>
                  </a:lnTo>
                  <a:lnTo>
                    <a:pt x="6176" y="202557"/>
                  </a:lnTo>
                  <a:lnTo>
                    <a:pt x="23375" y="244809"/>
                  </a:lnTo>
                  <a:lnTo>
                    <a:pt x="49602" y="278136"/>
                  </a:lnTo>
                  <a:lnTo>
                    <a:pt x="82861" y="299996"/>
                  </a:lnTo>
                  <a:lnTo>
                    <a:pt x="121157" y="307848"/>
                  </a:lnTo>
                  <a:lnTo>
                    <a:pt x="159454" y="299996"/>
                  </a:lnTo>
                  <a:lnTo>
                    <a:pt x="192713" y="278136"/>
                  </a:lnTo>
                  <a:lnTo>
                    <a:pt x="218940" y="244809"/>
                  </a:lnTo>
                  <a:lnTo>
                    <a:pt x="236139" y="202557"/>
                  </a:lnTo>
                  <a:lnTo>
                    <a:pt x="242316" y="153924"/>
                  </a:lnTo>
                  <a:lnTo>
                    <a:pt x="236139" y="105290"/>
                  </a:lnTo>
                  <a:lnTo>
                    <a:pt x="218940" y="63038"/>
                  </a:lnTo>
                  <a:lnTo>
                    <a:pt x="192713" y="29711"/>
                  </a:lnTo>
                  <a:lnTo>
                    <a:pt x="159454" y="7851"/>
                  </a:lnTo>
                  <a:lnTo>
                    <a:pt x="12115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0123" y="5234940"/>
              <a:ext cx="242570" cy="307975"/>
            </a:xfrm>
            <a:custGeom>
              <a:avLst/>
              <a:gdLst/>
              <a:ahLst/>
              <a:cxnLst/>
              <a:rect l="l" t="t" r="r" b="b"/>
              <a:pathLst>
                <a:path w="242570" h="307975">
                  <a:moveTo>
                    <a:pt x="0" y="153924"/>
                  </a:moveTo>
                  <a:lnTo>
                    <a:pt x="6176" y="105290"/>
                  </a:lnTo>
                  <a:lnTo>
                    <a:pt x="23375" y="63038"/>
                  </a:lnTo>
                  <a:lnTo>
                    <a:pt x="49602" y="29711"/>
                  </a:lnTo>
                  <a:lnTo>
                    <a:pt x="82861" y="7851"/>
                  </a:lnTo>
                  <a:lnTo>
                    <a:pt x="121157" y="0"/>
                  </a:lnTo>
                  <a:lnTo>
                    <a:pt x="159454" y="7851"/>
                  </a:lnTo>
                  <a:lnTo>
                    <a:pt x="192713" y="29711"/>
                  </a:lnTo>
                  <a:lnTo>
                    <a:pt x="218940" y="63038"/>
                  </a:lnTo>
                  <a:lnTo>
                    <a:pt x="236139" y="105290"/>
                  </a:lnTo>
                  <a:lnTo>
                    <a:pt x="242316" y="153924"/>
                  </a:lnTo>
                  <a:lnTo>
                    <a:pt x="236139" y="202557"/>
                  </a:lnTo>
                  <a:lnTo>
                    <a:pt x="218940" y="244809"/>
                  </a:lnTo>
                  <a:lnTo>
                    <a:pt x="192713" y="278136"/>
                  </a:lnTo>
                  <a:lnTo>
                    <a:pt x="159454" y="299996"/>
                  </a:lnTo>
                  <a:lnTo>
                    <a:pt x="121157" y="307848"/>
                  </a:lnTo>
                  <a:lnTo>
                    <a:pt x="82861" y="299996"/>
                  </a:lnTo>
                  <a:lnTo>
                    <a:pt x="49602" y="278136"/>
                  </a:lnTo>
                  <a:lnTo>
                    <a:pt x="23375" y="244809"/>
                  </a:lnTo>
                  <a:lnTo>
                    <a:pt x="6176" y="202557"/>
                  </a:lnTo>
                  <a:lnTo>
                    <a:pt x="0" y="153924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990601" y="157988"/>
            <a:ext cx="10370184" cy="810221"/>
          </a:xfrm>
          <a:prstGeom prst="rect">
            <a:avLst/>
          </a:prstGeom>
        </p:spPr>
        <p:txBody>
          <a:bodyPr vert="horz" wrap="square" lIns="0" tIns="70865" rIns="0" bIns="0" rtlCol="0">
            <a:spAutoFit/>
          </a:bodyPr>
          <a:lstStyle/>
          <a:p>
            <a:pPr marL="1497965" algn="l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ПРИКАЗ № 171 от 04 марта 2025г. </a:t>
            </a:r>
            <a:br>
              <a:rPr lang="ru-RU" dirty="0"/>
            </a:br>
            <a:r>
              <a:rPr lang="ru-RU" dirty="0"/>
              <a:t>ПОРЯДОК ПРИЕМА НА ОБУЧЕНИЕ</a:t>
            </a:r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258" y="1905000"/>
            <a:ext cx="3228340" cy="632460"/>
          </a:xfrm>
          <a:custGeom>
            <a:avLst/>
            <a:gdLst/>
            <a:ahLst/>
            <a:cxnLst/>
            <a:rect l="l" t="t" r="r" b="b"/>
            <a:pathLst>
              <a:path w="3228340" h="632460">
                <a:moveTo>
                  <a:pt x="3227832" y="0"/>
                </a:moveTo>
                <a:lnTo>
                  <a:pt x="0" y="0"/>
                </a:lnTo>
                <a:lnTo>
                  <a:pt x="0" y="632460"/>
                </a:lnTo>
                <a:lnTo>
                  <a:pt x="3227832" y="632460"/>
                </a:lnTo>
                <a:lnTo>
                  <a:pt x="322783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66800" y="1905000"/>
            <a:ext cx="17252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640" marR="5080" indent="-41275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4117" y="1832423"/>
            <a:ext cx="8231164" cy="13017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8760" indent="-200660" algn="just">
              <a:lnSpc>
                <a:spcPct val="100000"/>
              </a:lnSpc>
              <a:spcBef>
                <a:spcPts val="105"/>
              </a:spcBef>
              <a:buFont typeface="Arial MT"/>
              <a:buAutoNum type="arabicPeriod"/>
              <a:tabLst>
                <a:tab pos="238760" algn="l"/>
              </a:tabLst>
            </a:pPr>
            <a:r>
              <a:rPr sz="1400" spc="-20" dirty="0">
                <a:latin typeface="Microsoft Sans Serif"/>
                <a:cs typeface="Microsoft Sans Serif"/>
              </a:rPr>
              <a:t>Тестирование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проводится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государственных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муниципальных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общеобразовательных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организациях</a:t>
            </a:r>
            <a:endParaRPr sz="1400" dirty="0">
              <a:latin typeface="Microsoft Sans Serif"/>
              <a:cs typeface="Microsoft Sans Serif"/>
            </a:endParaRPr>
          </a:p>
          <a:p>
            <a:pPr marL="38100" marR="1689735" indent="201295" algn="just">
              <a:lnSpc>
                <a:spcPct val="100000"/>
              </a:lnSpc>
              <a:buFont typeface="Arial MT"/>
              <a:buAutoNum type="arabicPeriod"/>
              <a:tabLst>
                <a:tab pos="239395" algn="l"/>
              </a:tabLst>
            </a:pPr>
            <a:r>
              <a:rPr sz="1400" dirty="0">
                <a:latin typeface="Microsoft Sans Serif"/>
                <a:cs typeface="Microsoft Sans Serif"/>
              </a:rPr>
              <a:t>Тестирующие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организации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определяются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0" dirty="0" err="1">
                <a:latin typeface="Microsoft Sans Serif"/>
                <a:cs typeface="Microsoft Sans Serif"/>
              </a:rPr>
              <a:t>приказом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lang="ru-RU" sz="1400" spc="-10" dirty="0">
                <a:latin typeface="Microsoft Sans Serif"/>
                <a:cs typeface="Microsoft Sans Serif"/>
              </a:rPr>
              <a:t>органов исполнительной власти</a:t>
            </a:r>
            <a:r>
              <a:rPr sz="1400" spc="-20" dirty="0">
                <a:latin typeface="Microsoft Sans Serif"/>
                <a:cs typeface="Microsoft Sans Serif"/>
              </a:rPr>
              <a:t>;</a:t>
            </a:r>
            <a:endParaRPr sz="1400" dirty="0">
              <a:latin typeface="Microsoft Sans Serif"/>
              <a:cs typeface="Microsoft Sans Serif"/>
            </a:endParaRPr>
          </a:p>
          <a:p>
            <a:pPr marL="211454" marR="5080" indent="-199390" algn="just">
              <a:lnSpc>
                <a:spcPct val="99100"/>
              </a:lnSpc>
              <a:spcBef>
                <a:spcPts val="10"/>
              </a:spcBef>
              <a:buFont typeface="Arial MT"/>
              <a:buAutoNum type="arabicPeriod"/>
              <a:tabLst>
                <a:tab pos="213360" algn="l"/>
              </a:tabLst>
            </a:pPr>
            <a:r>
              <a:rPr sz="1400" spc="-25" dirty="0">
                <a:latin typeface="Microsoft Sans Serif"/>
                <a:cs typeface="Microsoft Sans Serif"/>
              </a:rPr>
              <a:t>Информация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тестирующих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организациях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 </a:t>
            </a:r>
            <a:r>
              <a:rPr sz="1400" spc="-20" dirty="0">
                <a:latin typeface="Microsoft Sans Serif"/>
                <a:cs typeface="Microsoft Sans Serif"/>
              </a:rPr>
              <a:t>местах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проведения</a:t>
            </a:r>
            <a:r>
              <a:rPr sz="1400" spc="-20" dirty="0">
                <a:latin typeface="Microsoft Sans Serif"/>
                <a:cs typeface="Microsoft Sans Serif"/>
              </a:rPr>
              <a:t> тестирования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5" dirty="0" err="1">
                <a:latin typeface="Microsoft Sans Serif"/>
                <a:cs typeface="Microsoft Sans Serif"/>
              </a:rPr>
              <a:t>публикуется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dirty="0" err="1">
                <a:latin typeface="Microsoft Sans Serif"/>
                <a:cs typeface="Microsoft Sans Serif"/>
              </a:rPr>
              <a:t>на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ЕПГУ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РПГУ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(при 	</a:t>
            </a:r>
            <a:r>
              <a:rPr sz="1400" spc="-10" dirty="0">
                <a:latin typeface="Microsoft Sans Serif"/>
                <a:cs typeface="Microsoft Sans Serif"/>
              </a:rPr>
              <a:t>наличии</a:t>
            </a:r>
            <a:r>
              <a:rPr sz="1400" spc="-25" dirty="0">
                <a:latin typeface="Microsoft Sans Serif"/>
                <a:cs typeface="Microsoft Sans Serif"/>
              </a:rPr>
              <a:t> технической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0" dirty="0" err="1">
                <a:latin typeface="Microsoft Sans Serif"/>
                <a:cs typeface="Microsoft Sans Serif"/>
              </a:rPr>
              <a:t>возможности</a:t>
            </a:r>
            <a:r>
              <a:rPr sz="1400" spc="-10" dirty="0">
                <a:latin typeface="Arial MT"/>
                <a:cs typeface="Arial MT"/>
              </a:rPr>
              <a:t>)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549" y="1908632"/>
            <a:ext cx="2673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6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38400" y="304800"/>
            <a:ext cx="684377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ПРИКАЗ № 170 от 04 марта 2025г. </a:t>
            </a:r>
            <a:br>
              <a:rPr lang="en-US" dirty="0"/>
            </a:br>
            <a:r>
              <a:rPr lang="ru-RU" dirty="0"/>
              <a:t>ПОРЯДОК ПРОВЕДЕНИЯ ТЕСТИРОВАНИЯ </a:t>
            </a:r>
            <a:endParaRPr spc="-1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67DC45-869A-4BB1-BA08-FF0FC4DA233D}"/>
              </a:ext>
            </a:extLst>
          </p:cNvPr>
          <p:cNvSpPr txBox="1"/>
          <p:nvPr/>
        </p:nvSpPr>
        <p:spPr>
          <a:xfrm>
            <a:off x="930884" y="4038600"/>
            <a:ext cx="967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Тестирующая организация на территории Корткеросского района – МОУ «СОШ» с. Корткерос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7931" y="1104900"/>
            <a:ext cx="11597640" cy="38608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8255" rIns="0" bIns="0" rtlCol="0">
            <a:spAutoFit/>
          </a:bodyPr>
          <a:lstStyle/>
          <a:p>
            <a:pPr marR="537210" algn="ctr">
              <a:lnSpc>
                <a:spcPct val="100000"/>
              </a:lnSpc>
              <a:spcBef>
                <a:spcPts val="6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ТЕСТИРОВАНИЕ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168" y="1749044"/>
            <a:ext cx="5196205" cy="3654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35280" indent="-342900">
              <a:lnSpc>
                <a:spcPct val="100000"/>
              </a:lnSpc>
              <a:spcBef>
                <a:spcPts val="105"/>
              </a:spcBef>
              <a:buFont typeface="Arial MT"/>
              <a:buAutoNum type="arabicPeriod"/>
              <a:tabLst>
                <a:tab pos="35560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Тестирование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проводится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на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основании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направления, </a:t>
            </a:r>
            <a:r>
              <a:rPr sz="1400" dirty="0">
                <a:latin typeface="Microsoft Sans Serif"/>
                <a:cs typeface="Microsoft Sans Serif"/>
              </a:rPr>
              <a:t>выданного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образовательной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организацией;</a:t>
            </a:r>
            <a:endParaRPr sz="1400" dirty="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Font typeface="Arial MT"/>
              <a:buAutoNum type="arabicPeriod"/>
              <a:tabLst>
                <a:tab pos="354965" algn="l"/>
              </a:tabLst>
            </a:pPr>
            <a:r>
              <a:rPr sz="1400" spc="-20" dirty="0">
                <a:latin typeface="Microsoft Sans Serif"/>
                <a:cs typeface="Microsoft Sans Serif"/>
              </a:rPr>
              <a:t>Родители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не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позднее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чем</a:t>
            </a:r>
            <a:r>
              <a:rPr sz="1400" spc="-20" dirty="0">
                <a:latin typeface="Microsoft Sans Serif"/>
                <a:cs typeface="Microsoft Sans Serif"/>
              </a:rPr>
              <a:t> через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7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рабочих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дней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после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дня</a:t>
            </a:r>
            <a:endParaRPr sz="1400" dirty="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1400" spc="-10" dirty="0">
                <a:latin typeface="Microsoft Sans Serif"/>
                <a:cs typeface="Microsoft Sans Serif"/>
              </a:rPr>
              <a:t>получения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направления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лично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обращаются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50" dirty="0">
                <a:latin typeface="Microsoft Sans Serif"/>
                <a:cs typeface="Microsoft Sans Serif"/>
              </a:rPr>
              <a:t>в</a:t>
            </a:r>
            <a:endParaRPr sz="1400" dirty="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1400" dirty="0">
                <a:latin typeface="Microsoft Sans Serif"/>
                <a:cs typeface="Microsoft Sans Serif"/>
              </a:rPr>
              <a:t>тестирующую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организацию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для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записи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на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тестирование;</a:t>
            </a:r>
            <a:endParaRPr sz="1400" dirty="0">
              <a:latin typeface="Microsoft Sans Serif"/>
              <a:cs typeface="Microsoft Sans Serif"/>
            </a:endParaRPr>
          </a:p>
          <a:p>
            <a:pPr marL="355600" marR="86360" indent="-342900">
              <a:lnSpc>
                <a:spcPct val="100000"/>
              </a:lnSpc>
              <a:buFont typeface="Arial MT"/>
              <a:buAutoNum type="arabicPeriod" startAt="3"/>
              <a:tabLst>
                <a:tab pos="35560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Исполнительный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орган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сфере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образования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утверждает </a:t>
            </a:r>
            <a:r>
              <a:rPr sz="1400" dirty="0">
                <a:latin typeface="Microsoft Sans Serif"/>
                <a:cs typeface="Microsoft Sans Serif"/>
              </a:rPr>
              <a:t>расписание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проведения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тестирования;</a:t>
            </a:r>
            <a:endParaRPr sz="1400" dirty="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Font typeface="Arial MT"/>
              <a:buAutoNum type="arabicPeriod" startAt="3"/>
              <a:tabLst>
                <a:tab pos="354965" algn="l"/>
              </a:tabLst>
            </a:pPr>
            <a:r>
              <a:rPr sz="1400" dirty="0">
                <a:latin typeface="Microsoft Sans Serif"/>
                <a:cs typeface="Microsoft Sans Serif"/>
              </a:rPr>
              <a:t>Информация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датах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проведения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тестирования,</a:t>
            </a:r>
            <a:endParaRPr sz="1400" dirty="0">
              <a:latin typeface="Microsoft Sans Serif"/>
              <a:cs typeface="Microsoft Sans Serif"/>
            </a:endParaRPr>
          </a:p>
          <a:p>
            <a:pPr marL="355600" marR="511175">
              <a:lnSpc>
                <a:spcPct val="100000"/>
              </a:lnSpc>
            </a:pPr>
            <a:r>
              <a:rPr sz="1400" dirty="0">
                <a:latin typeface="Microsoft Sans Serif"/>
                <a:cs typeface="Microsoft Sans Serif"/>
              </a:rPr>
              <a:t>демоверсии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диагностических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материалов,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критерии </a:t>
            </a:r>
            <a:r>
              <a:rPr sz="1400" dirty="0">
                <a:latin typeface="Microsoft Sans Serif"/>
                <a:cs typeface="Microsoft Sans Serif"/>
              </a:rPr>
              <a:t>оценивания</a:t>
            </a:r>
            <a:r>
              <a:rPr sz="1400" spc="-20" dirty="0">
                <a:latin typeface="Microsoft Sans Serif"/>
                <a:cs typeface="Microsoft Sans Serif"/>
              </a:rPr>
              <a:t> размещаются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на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официальных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сайтах </a:t>
            </a:r>
            <a:r>
              <a:rPr sz="1400" dirty="0">
                <a:latin typeface="Microsoft Sans Serif"/>
                <a:cs typeface="Microsoft Sans Serif"/>
              </a:rPr>
              <a:t>тестирующих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организаций;</a:t>
            </a:r>
            <a:endParaRPr sz="1400" dirty="0">
              <a:latin typeface="Microsoft Sans Serif"/>
              <a:cs typeface="Microsoft Sans Serif"/>
            </a:endParaRPr>
          </a:p>
          <a:p>
            <a:pPr marL="355600" marR="176530" indent="-342900">
              <a:lnSpc>
                <a:spcPct val="100000"/>
              </a:lnSpc>
              <a:buFont typeface="Arial MT"/>
              <a:buAutoNum type="arabicPeriod" startAt="5"/>
              <a:tabLst>
                <a:tab pos="355600" algn="l"/>
              </a:tabLst>
            </a:pP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тестирующих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организациях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организуется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пункт прохождения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тестирования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(далее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Arial MT"/>
                <a:cs typeface="Arial MT"/>
              </a:rPr>
              <a:t>-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ППТ).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ППТ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может </a:t>
            </a:r>
            <a:r>
              <a:rPr sz="1400" dirty="0">
                <a:latin typeface="Microsoft Sans Serif"/>
                <a:cs typeface="Microsoft Sans Serif"/>
              </a:rPr>
              <a:t>быть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использовано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оборудование,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применяемое </a:t>
            </a:r>
            <a:r>
              <a:rPr sz="1400" spc="-50" dirty="0">
                <a:latin typeface="Microsoft Sans Serif"/>
                <a:cs typeface="Microsoft Sans Serif"/>
              </a:rPr>
              <a:t>в </a:t>
            </a:r>
            <a:r>
              <a:rPr sz="1400" spc="-10" dirty="0">
                <a:latin typeface="Microsoft Sans Serif"/>
                <a:cs typeface="Microsoft Sans Serif"/>
              </a:rPr>
              <a:t>пунктах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проведения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экзаменов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при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проведении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ГИА.</a:t>
            </a:r>
            <a:endParaRPr sz="1400" dirty="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Font typeface="Arial MT"/>
              <a:buAutoNum type="arabicPeriod" startAt="5"/>
              <a:tabLst>
                <a:tab pos="354965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Тестирование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проводится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по </a:t>
            </a:r>
            <a:r>
              <a:rPr sz="1400" spc="-20" dirty="0">
                <a:latin typeface="Microsoft Sans Serif"/>
                <a:cs typeface="Microsoft Sans Serif"/>
              </a:rPr>
              <a:t>годам</a:t>
            </a:r>
            <a:r>
              <a:rPr sz="1400" spc="-10" dirty="0">
                <a:latin typeface="Microsoft Sans Serif"/>
                <a:cs typeface="Microsoft Sans Serif"/>
              </a:rPr>
              <a:t> обучения.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Уровни</a:t>
            </a:r>
            <a:endParaRPr sz="1400" dirty="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Microsoft Sans Serif"/>
                <a:cs typeface="Microsoft Sans Serif"/>
              </a:rPr>
              <a:t>знания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русского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языка:</a:t>
            </a:r>
            <a:r>
              <a:rPr sz="1400" spc="29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достаточный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недостаточный</a:t>
            </a:r>
            <a:r>
              <a:rPr sz="1400" spc="-10" dirty="0">
                <a:latin typeface="Arial MT"/>
                <a:cs typeface="Arial MT"/>
              </a:rPr>
              <a:t>;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62827" y="1749044"/>
            <a:ext cx="54959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 MT"/>
                <a:cs typeface="Arial MT"/>
              </a:rPr>
              <a:t>7.</a:t>
            </a:r>
            <a:r>
              <a:rPr sz="1400" spc="200" dirty="0">
                <a:latin typeface="Arial MT"/>
                <a:cs typeface="Arial MT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Тестирование</a:t>
            </a:r>
            <a:r>
              <a:rPr sz="1400" spc="2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проводится</a:t>
            </a:r>
            <a:r>
              <a:rPr sz="1400" spc="2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229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устной</a:t>
            </a:r>
            <a:r>
              <a:rPr sz="1400" spc="229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2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письменной</a:t>
            </a:r>
            <a:r>
              <a:rPr sz="1400" spc="2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форме</a:t>
            </a:r>
            <a:r>
              <a:rPr sz="1400" spc="21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(за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62827" y="1962404"/>
            <a:ext cx="54952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91920" algn="l"/>
                <a:tab pos="2794000" algn="l"/>
                <a:tab pos="4180840" algn="l"/>
                <a:tab pos="4546600" algn="l"/>
                <a:tab pos="4915535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исключением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тестирования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поступающих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Arial MT"/>
                <a:cs typeface="Arial MT"/>
              </a:rPr>
              <a:t>1</a:t>
            </a:r>
            <a:r>
              <a:rPr sz="1400" dirty="0">
                <a:latin typeface="Arial MT"/>
                <a:cs typeface="Arial MT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класс)</a:t>
            </a:r>
            <a:r>
              <a:rPr sz="1400" spc="-10" dirty="0">
                <a:latin typeface="Arial MT"/>
                <a:cs typeface="Arial MT"/>
              </a:rPr>
              <a:t>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2827" y="2175763"/>
            <a:ext cx="549529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01010" algn="l"/>
              </a:tabLst>
            </a:pPr>
            <a:r>
              <a:rPr sz="1400" dirty="0">
                <a:latin typeface="Microsoft Sans Serif"/>
                <a:cs typeface="Microsoft Sans Serif"/>
              </a:rPr>
              <a:t>Продолжительность</a:t>
            </a:r>
            <a:r>
              <a:rPr sz="1400" spc="2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проведения</a:t>
            </a:r>
            <a:r>
              <a:rPr sz="1400" dirty="0">
                <a:latin typeface="Microsoft Sans Serif"/>
                <a:cs typeface="Microsoft Sans Serif"/>
              </a:rPr>
              <a:t>	тестирования</a:t>
            </a:r>
            <a:r>
              <a:rPr sz="1400" spc="4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составляет</a:t>
            </a:r>
            <a:r>
              <a:rPr sz="1400" spc="42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не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Microsoft Sans Serif"/>
                <a:cs typeface="Microsoft Sans Serif"/>
              </a:rPr>
              <a:t>более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Arial MT"/>
                <a:cs typeface="Arial MT"/>
              </a:rPr>
              <a:t>80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минут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62827" y="2602738"/>
            <a:ext cx="549529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 MT"/>
                <a:cs typeface="Arial MT"/>
              </a:rPr>
              <a:t>8.</a:t>
            </a:r>
            <a:r>
              <a:rPr sz="1400" spc="490" dirty="0">
                <a:latin typeface="Arial MT"/>
                <a:cs typeface="Arial MT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Во</a:t>
            </a:r>
            <a:r>
              <a:rPr sz="1400" spc="65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время</a:t>
            </a:r>
            <a:r>
              <a:rPr sz="1400" spc="75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проведения</a:t>
            </a:r>
            <a:r>
              <a:rPr sz="1400" spc="65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тестирования</a:t>
            </a:r>
            <a:r>
              <a:rPr sz="1400" spc="70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обязательна</a:t>
            </a:r>
            <a:r>
              <a:rPr sz="1400" spc="70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видео</a:t>
            </a:r>
            <a:r>
              <a:rPr sz="1400" spc="65" dirty="0">
                <a:latin typeface="Microsoft Sans Serif"/>
                <a:cs typeface="Microsoft Sans Serif"/>
              </a:rPr>
              <a:t>  </a:t>
            </a:r>
            <a:r>
              <a:rPr sz="1400" spc="-50" dirty="0">
                <a:latin typeface="Microsoft Sans Serif"/>
                <a:cs typeface="Microsoft Sans Serif"/>
              </a:rPr>
              <a:t>и </a:t>
            </a:r>
            <a:r>
              <a:rPr sz="1400" dirty="0">
                <a:latin typeface="Microsoft Sans Serif"/>
                <a:cs typeface="Microsoft Sans Serif"/>
              </a:rPr>
              <a:t>аудио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запись</a:t>
            </a:r>
            <a:r>
              <a:rPr sz="1400" spc="-10" dirty="0">
                <a:latin typeface="Arial MT"/>
                <a:cs typeface="Arial MT"/>
              </a:rPr>
              <a:t>;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2827" y="3029457"/>
            <a:ext cx="29724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66115" algn="l"/>
                <a:tab pos="1827530" algn="l"/>
              </a:tabLst>
            </a:pPr>
            <a:r>
              <a:rPr sz="1400" spc="-10" dirty="0">
                <a:latin typeface="Arial MT"/>
                <a:cs typeface="Arial MT"/>
              </a:rPr>
              <a:t>9.</a:t>
            </a:r>
            <a:r>
              <a:rPr sz="1400" spc="-10" dirty="0">
                <a:latin typeface="Microsoft Sans Serif"/>
                <a:cs typeface="Microsoft Sans Serif"/>
              </a:rPr>
              <a:t>Для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проведения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тестирования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96425" y="3029457"/>
            <a:ext cx="23628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320" marR="5080" indent="-7620">
              <a:lnSpc>
                <a:spcPct val="100000"/>
              </a:lnSpc>
              <a:spcBef>
                <a:spcPts val="105"/>
              </a:spcBef>
              <a:tabLst>
                <a:tab pos="1019810" algn="l"/>
                <a:tab pos="1064260" algn="l"/>
                <a:tab pos="2028825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создается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комиссия</a:t>
            </a:r>
            <a:r>
              <a:rPr sz="1400" spc="-10" dirty="0">
                <a:latin typeface="Arial MT"/>
                <a:cs typeface="Arial MT"/>
              </a:rPr>
              <a:t>.</a:t>
            </a:r>
            <a:r>
              <a:rPr sz="1400" dirty="0">
                <a:latin typeface="Arial MT"/>
                <a:cs typeface="Arial MT"/>
              </a:rPr>
              <a:t>	</a:t>
            </a:r>
            <a:r>
              <a:rPr sz="1400" spc="-60" dirty="0">
                <a:latin typeface="Microsoft Sans Serif"/>
                <a:cs typeface="Microsoft Sans Serif"/>
              </a:rPr>
              <a:t>Для </a:t>
            </a:r>
            <a:r>
              <a:rPr sz="1400" spc="-10" dirty="0">
                <a:latin typeface="Microsoft Sans Serif"/>
                <a:cs typeface="Microsoft Sans Serif"/>
              </a:rPr>
              <a:t>создается</a:t>
            </a:r>
            <a:r>
              <a:rPr sz="1400" dirty="0">
                <a:latin typeface="Microsoft Sans Serif"/>
                <a:cs typeface="Microsoft Sans Serif"/>
              </a:rPr>
              <a:t>		</a:t>
            </a:r>
            <a:r>
              <a:rPr sz="1400" spc="-10" dirty="0">
                <a:latin typeface="Microsoft Sans Serif"/>
                <a:cs typeface="Microsoft Sans Serif"/>
              </a:rPr>
              <a:t>апелляционная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2827" y="3242818"/>
            <a:ext cx="294576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242060" algn="l"/>
                <a:tab pos="216281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разрешения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спорных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вопросов комиссия</a:t>
            </a:r>
            <a:r>
              <a:rPr sz="1400" spc="-10" dirty="0">
                <a:latin typeface="Arial MT"/>
                <a:cs typeface="Arial MT"/>
              </a:rPr>
              <a:t>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62827" y="3669233"/>
            <a:ext cx="5493385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 MT"/>
                <a:cs typeface="Arial MT"/>
              </a:rPr>
              <a:t>10.</a:t>
            </a:r>
            <a:r>
              <a:rPr sz="1400" spc="305" dirty="0">
                <a:latin typeface="Arial MT"/>
                <a:cs typeface="Arial MT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Перед</a:t>
            </a:r>
            <a:r>
              <a:rPr sz="1400" spc="3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проведением</a:t>
            </a:r>
            <a:r>
              <a:rPr sz="1400" spc="30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тестирования</a:t>
            </a:r>
            <a:r>
              <a:rPr sz="1400" spc="3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проводиться</a:t>
            </a:r>
            <a:r>
              <a:rPr sz="1400" spc="3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инструктаж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Microsoft Sans Serif"/>
                <a:cs typeface="Microsoft Sans Serif"/>
              </a:rPr>
              <a:t>ребенка</a:t>
            </a:r>
            <a:r>
              <a:rPr sz="1400" spc="-10" dirty="0">
                <a:latin typeface="Arial MT"/>
                <a:cs typeface="Arial MT"/>
              </a:rPr>
              <a:t>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62827" y="4096639"/>
            <a:ext cx="54959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9105" algn="l"/>
                <a:tab pos="998219" algn="l"/>
                <a:tab pos="2190115" algn="l"/>
                <a:tab pos="3534410" algn="l"/>
                <a:tab pos="4406900" algn="l"/>
              </a:tabLst>
            </a:pPr>
            <a:r>
              <a:rPr sz="1400" spc="-25" dirty="0">
                <a:latin typeface="Arial MT"/>
                <a:cs typeface="Arial MT"/>
              </a:rPr>
              <a:t>11.</a:t>
            </a:r>
            <a:r>
              <a:rPr sz="1400" dirty="0">
                <a:latin typeface="Arial MT"/>
                <a:cs typeface="Arial MT"/>
              </a:rPr>
              <a:t>	</a:t>
            </a:r>
            <a:r>
              <a:rPr sz="1400" spc="-25" dirty="0">
                <a:latin typeface="Microsoft Sans Serif"/>
                <a:cs typeface="Microsoft Sans Serif"/>
              </a:rPr>
              <a:t>При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проведении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тестирования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ребенку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запрещается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62827" y="4309998"/>
            <a:ext cx="5495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пользоваться</a:t>
            </a:r>
            <a:r>
              <a:rPr sz="1400" spc="38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любыми</a:t>
            </a:r>
            <a:r>
              <a:rPr sz="1400" spc="38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подсказками,</a:t>
            </a:r>
            <a:r>
              <a:rPr sz="1400" spc="39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средствами</a:t>
            </a:r>
            <a:r>
              <a:rPr sz="1400" spc="38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связи,</a:t>
            </a:r>
            <a:r>
              <a:rPr sz="1400" spc="40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фото</a:t>
            </a:r>
            <a:r>
              <a:rPr sz="1400" spc="-25" dirty="0">
                <a:latin typeface="Arial MT"/>
                <a:cs typeface="Arial MT"/>
              </a:rPr>
              <a:t>-</a:t>
            </a:r>
            <a:r>
              <a:rPr sz="1400" spc="-50" dirty="0">
                <a:latin typeface="Arial MT"/>
                <a:cs typeface="Arial MT"/>
              </a:rPr>
              <a:t>,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62827" y="4523359"/>
            <a:ext cx="54933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3590" algn="l"/>
                <a:tab pos="1114425" algn="l"/>
                <a:tab pos="2938780" algn="l"/>
                <a:tab pos="411099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аудио</a:t>
            </a:r>
            <a:r>
              <a:rPr sz="1400" spc="-10" dirty="0">
                <a:latin typeface="Arial MT"/>
                <a:cs typeface="Arial MT"/>
              </a:rPr>
              <a:t>-</a:t>
            </a:r>
            <a:r>
              <a:rPr sz="1400" dirty="0">
                <a:latin typeface="Arial MT"/>
                <a:cs typeface="Arial MT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видеоаппаратурой,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электронно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вычислительной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62827" y="4736719"/>
            <a:ext cx="5494020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техникой,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справочными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материалами,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шпаргалками</a:t>
            </a:r>
            <a:r>
              <a:rPr sz="1400" spc="-10" dirty="0">
                <a:latin typeface="Arial MT"/>
                <a:cs typeface="Arial MT"/>
              </a:rPr>
              <a:t>.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69875" algn="l"/>
                <a:tab pos="978535" algn="l"/>
                <a:tab pos="2035175" algn="l"/>
                <a:tab pos="2820035" algn="l"/>
                <a:tab pos="4403725" algn="l"/>
              </a:tabLst>
            </a:pPr>
            <a:r>
              <a:rPr sz="1400" spc="-50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случае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нарушения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запрета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ТЕСТИРОВАНИЕ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СЧИТАЕТСЯ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Microsoft Sans Serif"/>
                <a:cs typeface="Microsoft Sans Serif"/>
              </a:rPr>
              <a:t>НЕПРОЙДЕННЫМ</a:t>
            </a:r>
            <a:r>
              <a:rPr sz="1400" spc="-10" dirty="0">
                <a:latin typeface="Arial MT"/>
                <a:cs typeface="Arial MT"/>
              </a:rPr>
              <a:t>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19444" y="5486400"/>
            <a:ext cx="5702935" cy="878205"/>
          </a:xfrm>
          <a:custGeom>
            <a:avLst/>
            <a:gdLst/>
            <a:ahLst/>
            <a:cxnLst/>
            <a:rect l="l" t="t" r="r" b="b"/>
            <a:pathLst>
              <a:path w="5702934" h="878204">
                <a:moveTo>
                  <a:pt x="5702808" y="0"/>
                </a:moveTo>
                <a:lnTo>
                  <a:pt x="0" y="0"/>
                </a:lnTo>
                <a:lnTo>
                  <a:pt x="0" y="877824"/>
                </a:lnTo>
                <a:lnTo>
                  <a:pt x="5702808" y="877824"/>
                </a:lnTo>
                <a:lnTo>
                  <a:pt x="570280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557518" y="5484672"/>
            <a:ext cx="4410710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Методическое</a:t>
            </a:r>
            <a:r>
              <a:rPr sz="14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обеспечение,</a:t>
            </a:r>
            <a:r>
              <a:rPr sz="14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разработка</a:t>
            </a:r>
            <a:endParaRPr sz="14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диагностических</a:t>
            </a:r>
            <a:r>
              <a:rPr sz="14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материалов,</a:t>
            </a:r>
            <a:r>
              <a:rPr sz="14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критериев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оценивания,</a:t>
            </a:r>
            <a:r>
              <a:rPr sz="1400" spc="-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определение</a:t>
            </a:r>
            <a:r>
              <a:rPr sz="14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минимального</a:t>
            </a:r>
            <a:r>
              <a:rPr sz="14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количества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баллов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осуществляется</a:t>
            </a:r>
            <a:r>
              <a:rPr sz="14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Рособрнадзором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6115" y="5486400"/>
            <a:ext cx="6053455" cy="878205"/>
          </a:xfrm>
          <a:custGeom>
            <a:avLst/>
            <a:gdLst/>
            <a:ahLst/>
            <a:cxnLst/>
            <a:rect l="l" t="t" r="r" b="b"/>
            <a:pathLst>
              <a:path w="6053455" h="878204">
                <a:moveTo>
                  <a:pt x="6053328" y="0"/>
                </a:moveTo>
                <a:lnTo>
                  <a:pt x="0" y="0"/>
                </a:lnTo>
                <a:lnTo>
                  <a:pt x="0" y="877824"/>
                </a:lnTo>
                <a:lnTo>
                  <a:pt x="6053328" y="877824"/>
                </a:lnTo>
                <a:lnTo>
                  <a:pt x="605332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46505" y="5484672"/>
            <a:ext cx="4064000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Информация</a:t>
            </a:r>
            <a:r>
              <a:rPr sz="14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4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тестирующих</a:t>
            </a:r>
            <a:r>
              <a:rPr sz="14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организациях</a:t>
            </a:r>
            <a:endParaRPr sz="1400">
              <a:latin typeface="Microsoft Sans Serif"/>
              <a:cs typeface="Microsoft Sans Serif"/>
            </a:endParaRPr>
          </a:p>
          <a:p>
            <a:pPr marL="12700" marR="5080" algn="ctr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направляется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исполнительным</a:t>
            </a:r>
            <a:r>
              <a:rPr sz="14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органом</a:t>
            </a:r>
            <a:r>
              <a:rPr sz="14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в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сфере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1400" spc="27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4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Минпросвещения</a:t>
            </a:r>
            <a:r>
              <a:rPr sz="14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России</a:t>
            </a:r>
            <a:r>
              <a:rPr sz="14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для </a:t>
            </a:r>
            <a:r>
              <a:rPr sz="14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размещения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сайте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сети</a:t>
            </a: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«Интернет»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-609599" y="157988"/>
            <a:ext cx="11970384" cy="810221"/>
          </a:xfrm>
          <a:prstGeom prst="rect">
            <a:avLst/>
          </a:prstGeom>
        </p:spPr>
        <p:txBody>
          <a:bodyPr vert="horz" wrap="square" lIns="0" tIns="70865" rIns="0" bIns="0" rtlCol="0">
            <a:spAutoFit/>
          </a:bodyPr>
          <a:lstStyle/>
          <a:p>
            <a:pPr marL="2662555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ПРИКАЗ № 170 от 04 марта 2025г.</a:t>
            </a:r>
            <a:br>
              <a:rPr lang="en-US" dirty="0"/>
            </a:br>
            <a:r>
              <a:rPr lang="ru-RU" dirty="0"/>
              <a:t>ПОРЯДОК ПРОВЕДЕНИЯ ТЕСТИРОВАНИЯ</a:t>
            </a:r>
            <a:endParaRPr spc="-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2504" y="1362455"/>
            <a:ext cx="4800600" cy="495300"/>
          </a:xfrm>
          <a:custGeom>
            <a:avLst/>
            <a:gdLst/>
            <a:ahLst/>
            <a:cxnLst/>
            <a:rect l="l" t="t" r="r" b="b"/>
            <a:pathLst>
              <a:path w="4800600" h="495300">
                <a:moveTo>
                  <a:pt x="4717923" y="0"/>
                </a:moveTo>
                <a:lnTo>
                  <a:pt x="82740" y="0"/>
                </a:lnTo>
                <a:lnTo>
                  <a:pt x="50534" y="6508"/>
                </a:lnTo>
                <a:lnTo>
                  <a:pt x="24234" y="24257"/>
                </a:lnTo>
                <a:lnTo>
                  <a:pt x="6502" y="50577"/>
                </a:lnTo>
                <a:lnTo>
                  <a:pt x="0" y="82804"/>
                </a:lnTo>
                <a:lnTo>
                  <a:pt x="0" y="412496"/>
                </a:lnTo>
                <a:lnTo>
                  <a:pt x="6502" y="444722"/>
                </a:lnTo>
                <a:lnTo>
                  <a:pt x="24234" y="471043"/>
                </a:lnTo>
                <a:lnTo>
                  <a:pt x="50534" y="488791"/>
                </a:lnTo>
                <a:lnTo>
                  <a:pt x="82740" y="495300"/>
                </a:lnTo>
                <a:lnTo>
                  <a:pt x="4717923" y="495300"/>
                </a:lnTo>
                <a:lnTo>
                  <a:pt x="4750075" y="488791"/>
                </a:lnTo>
                <a:lnTo>
                  <a:pt x="4776358" y="471043"/>
                </a:lnTo>
                <a:lnTo>
                  <a:pt x="4794093" y="444722"/>
                </a:lnTo>
                <a:lnTo>
                  <a:pt x="4800600" y="412496"/>
                </a:lnTo>
                <a:lnTo>
                  <a:pt x="4800600" y="82804"/>
                </a:lnTo>
                <a:lnTo>
                  <a:pt x="4794093" y="50577"/>
                </a:lnTo>
                <a:lnTo>
                  <a:pt x="4776358" y="24256"/>
                </a:lnTo>
                <a:lnTo>
                  <a:pt x="4750075" y="6508"/>
                </a:lnTo>
                <a:lnTo>
                  <a:pt x="4717923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1548" y="1469593"/>
            <a:ext cx="3272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РЕЗУЛЬТАТЫ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ТЕСТИРОВАНИЯ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878" y="2119376"/>
            <a:ext cx="41560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1.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Тестирующая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организация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течение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3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рабочих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дней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со </a:t>
            </a:r>
            <a:r>
              <a:rPr sz="1200" dirty="0">
                <a:latin typeface="Microsoft Sans Serif"/>
                <a:cs typeface="Microsoft Sans Serif"/>
              </a:rPr>
              <a:t>дня</a:t>
            </a:r>
            <a:r>
              <a:rPr sz="1200" spc="-10" dirty="0">
                <a:latin typeface="Microsoft Sans Serif"/>
                <a:cs typeface="Microsoft Sans Serif"/>
              </a:rPr>
              <a:t> прохождения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тестирования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передает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сведения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50" dirty="0">
                <a:latin typeface="Microsoft Sans Serif"/>
                <a:cs typeface="Microsoft Sans Serif"/>
              </a:rPr>
              <a:t>о</a:t>
            </a:r>
            <a:endParaRPr sz="1200" dirty="0">
              <a:latin typeface="Microsoft Sans Serif"/>
              <a:cs typeface="Microsoft Sans Serif"/>
            </a:endParaRPr>
          </a:p>
          <a:p>
            <a:pPr marL="12700" marR="232410">
              <a:lnSpc>
                <a:spcPct val="100000"/>
              </a:lnSpc>
            </a:pPr>
            <a:r>
              <a:rPr sz="1200" spc="-10" dirty="0">
                <a:latin typeface="Microsoft Sans Serif"/>
                <a:cs typeface="Microsoft Sans Serif"/>
              </a:rPr>
              <a:t>тестировании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ту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школу,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которую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было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подано заявление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приеме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на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обучение.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Школа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информирует родителей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результатах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тестирования.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878" y="3174238"/>
            <a:ext cx="41846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2.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Исполнительные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органы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сфере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образования предоставляют</a:t>
            </a:r>
            <a:r>
              <a:rPr sz="1200" spc="-40" dirty="0">
                <a:latin typeface="Microsoft Sans Serif"/>
                <a:cs typeface="Microsoft Sans Serif"/>
              </a:rPr>
              <a:t> МВД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доступ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к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сведениям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10" dirty="0">
                <a:latin typeface="Microsoft Sans Serif"/>
                <a:cs typeface="Microsoft Sans Serif"/>
              </a:rPr>
              <a:t> тестировании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50" dirty="0">
                <a:latin typeface="Microsoft Sans Serif"/>
                <a:cs typeface="Microsoft Sans Serif"/>
              </a:rPr>
              <a:t>и </a:t>
            </a:r>
            <a:r>
              <a:rPr sz="1200" spc="-10" dirty="0">
                <a:latin typeface="Microsoft Sans Serif"/>
                <a:cs typeface="Microsoft Sans Serif"/>
              </a:rPr>
              <a:t>зачислении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школу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государственных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информационных системах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субъектах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РФ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(или)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посредством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системы </a:t>
            </a:r>
            <a:r>
              <a:rPr sz="1200" spc="-20" dirty="0">
                <a:latin typeface="Microsoft Sans Serif"/>
                <a:cs typeface="Microsoft Sans Serif"/>
              </a:rPr>
              <a:t>междведомственного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электронного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взаимодействия.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0882" y="4466082"/>
            <a:ext cx="2573655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Руководитель</a:t>
            </a:r>
            <a:endParaRPr sz="1400" dirty="0">
              <a:latin typeface="Microsoft Sans Serif"/>
              <a:cs typeface="Microsoft Sans Serif"/>
            </a:endParaRPr>
          </a:p>
          <a:p>
            <a:pPr marL="12700" marR="681990">
              <a:lnSpc>
                <a:spcPct val="100000"/>
              </a:lnSpc>
              <a:spcBef>
                <a:spcPts val="5"/>
              </a:spcBef>
            </a:pPr>
            <a:r>
              <a:rPr sz="1400" spc="-20" dirty="0">
                <a:solidFill>
                  <a:srgbClr val="003366"/>
                </a:solidFill>
                <a:latin typeface="Microsoft Sans Serif"/>
                <a:cs typeface="Microsoft Sans Serif"/>
              </a:rPr>
              <a:t>общеобразовательной </a:t>
            </a: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400" spc="-4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издает</a:t>
            </a:r>
            <a:endParaRPr sz="14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распорядительный</a:t>
            </a:r>
            <a:r>
              <a:rPr sz="1400" spc="-5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акт</a:t>
            </a:r>
            <a:r>
              <a:rPr sz="1400" spc="-2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spc="-50" dirty="0">
                <a:solidFill>
                  <a:srgbClr val="003366"/>
                </a:solidFill>
                <a:latin typeface="Microsoft Sans Serif"/>
                <a:cs typeface="Microsoft Sans Serif"/>
              </a:rPr>
              <a:t>о</a:t>
            </a:r>
            <a:endParaRPr sz="140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приеме</a:t>
            </a:r>
            <a:r>
              <a:rPr sz="1400" spc="-4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на</a:t>
            </a:r>
            <a:r>
              <a:rPr sz="1400" spc="-4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обучение</a:t>
            </a:r>
            <a:r>
              <a:rPr sz="1400" spc="-45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ребенка</a:t>
            </a:r>
            <a:r>
              <a:rPr sz="1400" spc="-8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spc="-50" dirty="0">
                <a:solidFill>
                  <a:srgbClr val="003366"/>
                </a:solidFill>
                <a:latin typeface="Microsoft Sans Serif"/>
                <a:cs typeface="Microsoft Sans Serif"/>
              </a:rPr>
              <a:t>в </a:t>
            </a: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течение</a:t>
            </a:r>
            <a:r>
              <a:rPr sz="1400" spc="-5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5</a:t>
            </a:r>
            <a:r>
              <a:rPr sz="1400" spc="-3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рабочих</a:t>
            </a:r>
            <a:r>
              <a:rPr sz="1400" spc="-3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дней</a:t>
            </a:r>
            <a:r>
              <a:rPr sz="1400" spc="-3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003366"/>
                </a:solidFill>
                <a:latin typeface="Microsoft Sans Serif"/>
                <a:cs typeface="Microsoft Sans Serif"/>
              </a:rPr>
              <a:t>после </a:t>
            </a: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официального</a:t>
            </a:r>
            <a:r>
              <a:rPr sz="1400" spc="1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003366"/>
                </a:solidFill>
                <a:latin typeface="Microsoft Sans Serif"/>
                <a:cs typeface="Microsoft Sans Serif"/>
              </a:rPr>
              <a:t>поступления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информации</a:t>
            </a:r>
            <a:r>
              <a:rPr sz="1400" spc="-4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003366"/>
                </a:solidFill>
                <a:latin typeface="Microsoft Sans Serif"/>
                <a:cs typeface="Microsoft Sans Serif"/>
              </a:rPr>
              <a:t>об</a:t>
            </a:r>
            <a:r>
              <a:rPr sz="1400" spc="-40" dirty="0">
                <a:solidFill>
                  <a:srgbClr val="003366"/>
                </a:solidFill>
                <a:latin typeface="Microsoft Sans Serif"/>
                <a:cs typeface="Microsoft Sans Serif"/>
              </a:rPr>
              <a:t> </a:t>
            </a:r>
            <a:r>
              <a:rPr sz="1400" b="1" spc="-10" dirty="0">
                <a:solidFill>
                  <a:srgbClr val="003366"/>
                </a:solidFill>
                <a:latin typeface="Arial"/>
                <a:cs typeface="Arial"/>
              </a:rPr>
              <a:t>успешном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solidFill>
                  <a:srgbClr val="003366"/>
                </a:solidFill>
                <a:latin typeface="Arial"/>
                <a:cs typeface="Arial"/>
              </a:rPr>
              <a:t>прохождении</a:t>
            </a:r>
            <a:r>
              <a:rPr sz="14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3366"/>
                </a:solidFill>
                <a:latin typeface="Arial"/>
                <a:cs typeface="Arial"/>
              </a:rPr>
              <a:t>тестирования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5284" y="4742179"/>
            <a:ext cx="1741805" cy="1349375"/>
          </a:xfrm>
          <a:custGeom>
            <a:avLst/>
            <a:gdLst/>
            <a:ahLst/>
            <a:cxnLst/>
            <a:rect l="l" t="t" r="r" b="b"/>
            <a:pathLst>
              <a:path w="1741805" h="1349375">
                <a:moveTo>
                  <a:pt x="1371219" y="0"/>
                </a:moveTo>
                <a:lnTo>
                  <a:pt x="759891" y="688467"/>
                </a:lnTo>
                <a:lnTo>
                  <a:pt x="294932" y="275590"/>
                </a:lnTo>
                <a:lnTo>
                  <a:pt x="0" y="607695"/>
                </a:lnTo>
                <a:lnTo>
                  <a:pt x="835037" y="1349248"/>
                </a:lnTo>
                <a:lnTo>
                  <a:pt x="1741296" y="328676"/>
                </a:lnTo>
                <a:lnTo>
                  <a:pt x="1371219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90615" y="1367027"/>
            <a:ext cx="6019800" cy="495300"/>
          </a:xfrm>
          <a:custGeom>
            <a:avLst/>
            <a:gdLst/>
            <a:ahLst/>
            <a:cxnLst/>
            <a:rect l="l" t="t" r="r" b="b"/>
            <a:pathLst>
              <a:path w="6019800" h="495300">
                <a:moveTo>
                  <a:pt x="5937123" y="0"/>
                </a:moveTo>
                <a:lnTo>
                  <a:pt x="82676" y="0"/>
                </a:lnTo>
                <a:lnTo>
                  <a:pt x="50524" y="6506"/>
                </a:lnTo>
                <a:lnTo>
                  <a:pt x="24241" y="24241"/>
                </a:lnTo>
                <a:lnTo>
                  <a:pt x="6506" y="50524"/>
                </a:lnTo>
                <a:lnTo>
                  <a:pt x="0" y="82676"/>
                </a:lnTo>
                <a:lnTo>
                  <a:pt x="0" y="412623"/>
                </a:lnTo>
                <a:lnTo>
                  <a:pt x="6506" y="444775"/>
                </a:lnTo>
                <a:lnTo>
                  <a:pt x="24241" y="471058"/>
                </a:lnTo>
                <a:lnTo>
                  <a:pt x="50524" y="488793"/>
                </a:lnTo>
                <a:lnTo>
                  <a:pt x="82676" y="495300"/>
                </a:lnTo>
                <a:lnTo>
                  <a:pt x="5937123" y="495300"/>
                </a:lnTo>
                <a:lnTo>
                  <a:pt x="5969275" y="488793"/>
                </a:lnTo>
                <a:lnTo>
                  <a:pt x="5995558" y="471058"/>
                </a:lnTo>
                <a:lnTo>
                  <a:pt x="6013293" y="444775"/>
                </a:lnTo>
                <a:lnTo>
                  <a:pt x="6019800" y="412623"/>
                </a:lnTo>
                <a:lnTo>
                  <a:pt x="6019800" y="82676"/>
                </a:lnTo>
                <a:lnTo>
                  <a:pt x="6013293" y="50524"/>
                </a:lnTo>
                <a:lnTo>
                  <a:pt x="5995558" y="24241"/>
                </a:lnTo>
                <a:lnTo>
                  <a:pt x="5969275" y="6506"/>
                </a:lnTo>
                <a:lnTo>
                  <a:pt x="5937123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55334" y="1469593"/>
            <a:ext cx="3426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ТЕСТИРОВАНИЕ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НЕ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ПРОЙДЕНО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02248" y="2119629"/>
            <a:ext cx="5873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marR="5080" indent="-17145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184785" algn="l"/>
              </a:tabLst>
            </a:pP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ребенок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не</a:t>
            </a:r>
            <a:r>
              <a:rPr sz="1200" spc="10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прошел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тестирование,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предлагается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пройти</a:t>
            </a:r>
            <a:r>
              <a:rPr sz="1200" spc="8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дополнительное 	обучение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русскому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языку</a:t>
            </a:r>
            <a:r>
              <a:rPr sz="1200" spc="-10" dirty="0"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15904" y="3034410"/>
            <a:ext cx="7594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Microsoft Sans Serif"/>
                <a:cs typeface="Microsoft Sans Serif"/>
              </a:rPr>
              <a:t>повторное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02248" y="2668270"/>
            <a:ext cx="51250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184150" algn="l"/>
              </a:tabLst>
            </a:pPr>
            <a:r>
              <a:rPr sz="1200" dirty="0">
                <a:latin typeface="Microsoft Sans Serif"/>
                <a:cs typeface="Microsoft Sans Serif"/>
              </a:rPr>
              <a:t>Повторно</a:t>
            </a:r>
            <a:r>
              <a:rPr sz="1200" spc="-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пройти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тестирование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можно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не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ранее,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чем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через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Arial MT"/>
                <a:cs typeface="Arial MT"/>
              </a:rPr>
              <a:t>3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месяца</a:t>
            </a:r>
            <a:r>
              <a:rPr sz="1200" spc="-10" dirty="0"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Wingdings"/>
              <a:buChar char=""/>
            </a:pPr>
            <a:endParaRPr sz="1200">
              <a:latin typeface="Arial MT"/>
              <a:cs typeface="Arial MT"/>
            </a:endParaRPr>
          </a:p>
          <a:p>
            <a:pPr marL="183515" marR="152400" indent="-171450">
              <a:lnSpc>
                <a:spcPct val="100000"/>
              </a:lnSpc>
              <a:buFont typeface="Wingdings"/>
              <a:buChar char=""/>
              <a:tabLst>
                <a:tab pos="184785" algn="l"/>
                <a:tab pos="626745" algn="l"/>
                <a:tab pos="1543050" algn="l"/>
                <a:tab pos="2638425" algn="l"/>
                <a:tab pos="3768090" algn="l"/>
                <a:tab pos="4098925" algn="l"/>
              </a:tabLst>
            </a:pPr>
            <a:r>
              <a:rPr sz="1200" spc="-25" dirty="0">
                <a:latin typeface="Microsoft Sans Serif"/>
                <a:cs typeface="Microsoft Sans Serif"/>
              </a:rPr>
              <a:t>При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повторном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прохождении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тестирования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5" dirty="0">
                <a:latin typeface="Microsoft Sans Serif"/>
                <a:cs typeface="Microsoft Sans Serif"/>
              </a:rPr>
              <a:t>не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5" dirty="0">
                <a:latin typeface="Microsoft Sans Serif"/>
                <a:cs typeface="Microsoft Sans Serif"/>
              </a:rPr>
              <a:t>допускается 	</a:t>
            </a:r>
            <a:r>
              <a:rPr sz="1200" spc="-10" dirty="0">
                <a:latin typeface="Microsoft Sans Serif"/>
                <a:cs typeface="Microsoft Sans Serif"/>
              </a:rPr>
              <a:t>предоставление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ранее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использованного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варианта</a:t>
            </a:r>
            <a:r>
              <a:rPr sz="1200" spc="-10" dirty="0"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94247" y="3924300"/>
            <a:ext cx="6021705" cy="495300"/>
          </a:xfrm>
          <a:custGeom>
            <a:avLst/>
            <a:gdLst/>
            <a:ahLst/>
            <a:cxnLst/>
            <a:rect l="l" t="t" r="r" b="b"/>
            <a:pathLst>
              <a:path w="6021705" h="495300">
                <a:moveTo>
                  <a:pt x="5938520" y="0"/>
                </a:moveTo>
                <a:lnTo>
                  <a:pt x="82676" y="0"/>
                </a:lnTo>
                <a:lnTo>
                  <a:pt x="50524" y="6508"/>
                </a:lnTo>
                <a:lnTo>
                  <a:pt x="24241" y="24256"/>
                </a:lnTo>
                <a:lnTo>
                  <a:pt x="6506" y="50577"/>
                </a:lnTo>
                <a:lnTo>
                  <a:pt x="0" y="82804"/>
                </a:lnTo>
                <a:lnTo>
                  <a:pt x="0" y="412495"/>
                </a:lnTo>
                <a:lnTo>
                  <a:pt x="6506" y="444722"/>
                </a:lnTo>
                <a:lnTo>
                  <a:pt x="24241" y="471043"/>
                </a:lnTo>
                <a:lnTo>
                  <a:pt x="50524" y="488791"/>
                </a:lnTo>
                <a:lnTo>
                  <a:pt x="82676" y="495300"/>
                </a:lnTo>
                <a:lnTo>
                  <a:pt x="5938520" y="495300"/>
                </a:lnTo>
                <a:lnTo>
                  <a:pt x="5970746" y="488791"/>
                </a:lnTo>
                <a:lnTo>
                  <a:pt x="5997066" y="471043"/>
                </a:lnTo>
                <a:lnTo>
                  <a:pt x="6014815" y="444722"/>
                </a:lnTo>
                <a:lnTo>
                  <a:pt x="6021324" y="412495"/>
                </a:lnTo>
                <a:lnTo>
                  <a:pt x="6021324" y="82804"/>
                </a:lnTo>
                <a:lnTo>
                  <a:pt x="6014815" y="50577"/>
                </a:lnTo>
                <a:lnTo>
                  <a:pt x="5997067" y="24256"/>
                </a:lnTo>
                <a:lnTo>
                  <a:pt x="5970746" y="6508"/>
                </a:lnTo>
                <a:lnTo>
                  <a:pt x="593852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898896" y="4016755"/>
            <a:ext cx="4032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УЧЕТ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ХРАНЕНИЕ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МАТЕРИАЛОВ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88482" y="4946650"/>
            <a:ext cx="50787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184150" algn="l"/>
              </a:tabLst>
            </a:pPr>
            <a:r>
              <a:rPr sz="1200" dirty="0">
                <a:latin typeface="Microsoft Sans Serif"/>
                <a:cs typeface="Microsoft Sans Serif"/>
              </a:rPr>
              <a:t>Все</a:t>
            </a:r>
            <a:r>
              <a:rPr sz="1200" spc="-10" dirty="0">
                <a:latin typeface="Microsoft Sans Serif"/>
                <a:cs typeface="Microsoft Sans Serif"/>
              </a:rPr>
              <a:t> материалы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тестирования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хранятся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 тестирующей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организации</a:t>
            </a:r>
            <a:r>
              <a:rPr sz="1200" spc="-10" dirty="0"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8482" y="5312409"/>
            <a:ext cx="57867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marR="5080" indent="-17145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184785" algn="l"/>
              </a:tabLst>
            </a:pPr>
            <a:r>
              <a:rPr sz="1200" dirty="0">
                <a:latin typeface="Microsoft Sans Serif"/>
                <a:cs typeface="Microsoft Sans Serif"/>
              </a:rPr>
              <a:t>Учет</a:t>
            </a:r>
            <a:r>
              <a:rPr sz="1200" spc="1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сведений</a:t>
            </a:r>
            <a:r>
              <a:rPr sz="1200" spc="1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10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результатах</a:t>
            </a:r>
            <a:r>
              <a:rPr sz="1200" spc="1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тестирования</a:t>
            </a:r>
            <a:r>
              <a:rPr sz="1200" spc="1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обеспечивается</a:t>
            </a:r>
            <a:r>
              <a:rPr sz="1200" spc="114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исполнительным 	органом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сфере</a:t>
            </a:r>
            <a:r>
              <a:rPr sz="1200" spc="-10" dirty="0">
                <a:latin typeface="Microsoft Sans Serif"/>
                <a:cs typeface="Microsoft Sans Serif"/>
              </a:rPr>
              <a:t> образования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(или)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образовательными</a:t>
            </a:r>
            <a:r>
              <a:rPr sz="1200" spc="-10" dirty="0">
                <a:latin typeface="Microsoft Sans Serif"/>
                <a:cs typeface="Microsoft Sans Serif"/>
              </a:rPr>
              <a:t> организациями</a:t>
            </a:r>
            <a:r>
              <a:rPr sz="1200" spc="-10" dirty="0">
                <a:latin typeface="Arial MT"/>
                <a:cs typeface="Arial MT"/>
              </a:rPr>
              <a:t>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88482" y="5861405"/>
            <a:ext cx="5787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marR="5080" indent="-17145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18478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Обеспечивается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публикация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на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ЕПГУ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(при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наличии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технической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возможности) 	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РПГУ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-433896" y="-51651"/>
            <a:ext cx="9215755" cy="1042593"/>
          </a:xfrm>
          <a:prstGeom prst="rect">
            <a:avLst/>
          </a:prstGeom>
        </p:spPr>
        <p:txBody>
          <a:bodyPr vert="horz" wrap="square" lIns="0" tIns="300990" rIns="0" bIns="0" rtlCol="0">
            <a:spAutoFit/>
          </a:bodyPr>
          <a:lstStyle/>
          <a:p>
            <a:pPr marL="2662555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ПРИКАЗ № 170 ОТ 04 МАРТА 2025 Г. ПОРЯДОК ПРОВЕДЕНИЯ ТЕСТИРОВАНИЯ </a:t>
            </a:r>
            <a:endParaRPr spc="-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3200400"/>
            <a:ext cx="4419600" cy="1085212"/>
          </a:xfrm>
          <a:custGeom>
            <a:avLst/>
            <a:gdLst/>
            <a:ahLst/>
            <a:cxnLst/>
            <a:rect l="l" t="t" r="r" b="b"/>
            <a:pathLst>
              <a:path w="4800600" h="495300">
                <a:moveTo>
                  <a:pt x="4717923" y="0"/>
                </a:moveTo>
                <a:lnTo>
                  <a:pt x="82740" y="0"/>
                </a:lnTo>
                <a:lnTo>
                  <a:pt x="50534" y="6508"/>
                </a:lnTo>
                <a:lnTo>
                  <a:pt x="24234" y="24257"/>
                </a:lnTo>
                <a:lnTo>
                  <a:pt x="6502" y="50577"/>
                </a:lnTo>
                <a:lnTo>
                  <a:pt x="0" y="82804"/>
                </a:lnTo>
                <a:lnTo>
                  <a:pt x="0" y="412496"/>
                </a:lnTo>
                <a:lnTo>
                  <a:pt x="6502" y="444722"/>
                </a:lnTo>
                <a:lnTo>
                  <a:pt x="24234" y="471043"/>
                </a:lnTo>
                <a:lnTo>
                  <a:pt x="50534" y="488791"/>
                </a:lnTo>
                <a:lnTo>
                  <a:pt x="82740" y="495300"/>
                </a:lnTo>
                <a:lnTo>
                  <a:pt x="4717923" y="495300"/>
                </a:lnTo>
                <a:lnTo>
                  <a:pt x="4750075" y="488791"/>
                </a:lnTo>
                <a:lnTo>
                  <a:pt x="4776358" y="471043"/>
                </a:lnTo>
                <a:lnTo>
                  <a:pt x="4794093" y="444722"/>
                </a:lnTo>
                <a:lnTo>
                  <a:pt x="4800600" y="412496"/>
                </a:lnTo>
                <a:lnTo>
                  <a:pt x="4800600" y="82804"/>
                </a:lnTo>
                <a:lnTo>
                  <a:pt x="4794093" y="50577"/>
                </a:lnTo>
                <a:lnTo>
                  <a:pt x="4776358" y="24256"/>
                </a:lnTo>
                <a:lnTo>
                  <a:pt x="4750075" y="6508"/>
                </a:lnTo>
                <a:lnTo>
                  <a:pt x="4717923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2548" y="3313430"/>
            <a:ext cx="4194252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dirty="0">
                <a:solidFill>
                  <a:srgbClr val="FFFFFF"/>
                </a:solidFill>
                <a:latin typeface="Arial"/>
                <a:cs typeface="Arial"/>
              </a:rPr>
              <a:t>Даты проведения тестирования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5334" y="1469593"/>
            <a:ext cx="3426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ТЕСТИРОВАНИЕ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НЕ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ПРОЙДЕНО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-457200" y="0"/>
            <a:ext cx="12324348" cy="2889252"/>
          </a:xfrm>
          <a:prstGeom prst="rect">
            <a:avLst/>
          </a:prstGeom>
        </p:spPr>
        <p:txBody>
          <a:bodyPr vert="horz" wrap="square" lIns="0" tIns="300990" rIns="0" bIns="0" rtlCol="0">
            <a:spAutoFit/>
          </a:bodyPr>
          <a:lstStyle/>
          <a:p>
            <a:pPr marL="2662555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ПРИКАЗ Министерства образования и науки Республики Коми от 25.03.2025 № 214 "Об организации проведения на территории Республики Коми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лиц и лиц без гражданства"</a:t>
            </a:r>
            <a:endParaRPr spc="-1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3830DF-6E0C-44D0-9F7F-E015C352E8DB}"/>
              </a:ext>
            </a:extLst>
          </p:cNvPr>
          <p:cNvSpPr txBox="1"/>
          <p:nvPr/>
        </p:nvSpPr>
        <p:spPr>
          <a:xfrm>
            <a:off x="4767514" y="3200400"/>
            <a:ext cx="7043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15 мая 2025 г.;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25 июня 2025 г.;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Начиная с июля 2025 г. каждая вторая среда месяца (по мере поступления заявлений о приеме в общеобразовательную организацию</a:t>
            </a: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BB85A8DE-B324-4495-B0E8-E127E6585BE0}"/>
              </a:ext>
            </a:extLst>
          </p:cNvPr>
          <p:cNvSpPr/>
          <p:nvPr/>
        </p:nvSpPr>
        <p:spPr>
          <a:xfrm>
            <a:off x="152400" y="4997622"/>
            <a:ext cx="4419600" cy="1477328"/>
          </a:xfrm>
          <a:custGeom>
            <a:avLst/>
            <a:gdLst/>
            <a:ahLst/>
            <a:cxnLst/>
            <a:rect l="l" t="t" r="r" b="b"/>
            <a:pathLst>
              <a:path w="4800600" h="495300">
                <a:moveTo>
                  <a:pt x="4717923" y="0"/>
                </a:moveTo>
                <a:lnTo>
                  <a:pt x="82740" y="0"/>
                </a:lnTo>
                <a:lnTo>
                  <a:pt x="50534" y="6508"/>
                </a:lnTo>
                <a:lnTo>
                  <a:pt x="24234" y="24257"/>
                </a:lnTo>
                <a:lnTo>
                  <a:pt x="6502" y="50577"/>
                </a:lnTo>
                <a:lnTo>
                  <a:pt x="0" y="82804"/>
                </a:lnTo>
                <a:lnTo>
                  <a:pt x="0" y="412496"/>
                </a:lnTo>
                <a:lnTo>
                  <a:pt x="6502" y="444722"/>
                </a:lnTo>
                <a:lnTo>
                  <a:pt x="24234" y="471043"/>
                </a:lnTo>
                <a:lnTo>
                  <a:pt x="50534" y="488791"/>
                </a:lnTo>
                <a:lnTo>
                  <a:pt x="82740" y="495300"/>
                </a:lnTo>
                <a:lnTo>
                  <a:pt x="4717923" y="495300"/>
                </a:lnTo>
                <a:lnTo>
                  <a:pt x="4750075" y="488791"/>
                </a:lnTo>
                <a:lnTo>
                  <a:pt x="4776358" y="471043"/>
                </a:lnTo>
                <a:lnTo>
                  <a:pt x="4794093" y="444722"/>
                </a:lnTo>
                <a:lnTo>
                  <a:pt x="4800600" y="412496"/>
                </a:lnTo>
                <a:lnTo>
                  <a:pt x="4800600" y="82804"/>
                </a:lnTo>
                <a:lnTo>
                  <a:pt x="4794093" y="50577"/>
                </a:lnTo>
                <a:lnTo>
                  <a:pt x="4776358" y="24256"/>
                </a:lnTo>
                <a:lnTo>
                  <a:pt x="4750075" y="6508"/>
                </a:lnTo>
                <a:lnTo>
                  <a:pt x="4717923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id="{76DAC816-890F-43D7-8FA0-065CD802B40D}"/>
              </a:ext>
            </a:extLst>
          </p:cNvPr>
          <p:cNvSpPr txBox="1"/>
          <p:nvPr/>
        </p:nvSpPr>
        <p:spPr>
          <a:xfrm>
            <a:off x="265074" y="5125169"/>
            <a:ext cx="4194252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dirty="0">
                <a:solidFill>
                  <a:srgbClr val="FFFFFF"/>
                </a:solidFill>
                <a:latin typeface="Arial"/>
                <a:cs typeface="Arial"/>
              </a:rPr>
              <a:t>Демонстрационные варианты диагностических работ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998D27-7B96-493A-AEB6-DD0CE61F1E50}"/>
              </a:ext>
            </a:extLst>
          </p:cNvPr>
          <p:cNvSpPr txBox="1"/>
          <p:nvPr/>
        </p:nvSpPr>
        <p:spPr>
          <a:xfrm>
            <a:off x="4767513" y="5089810"/>
            <a:ext cx="7043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 открытом доступе на официальном сайте ФГБНУ «Федеральный институт педагогических измерений» по ссылке: </a:t>
            </a:r>
            <a:r>
              <a:rPr lang="ru-RU" dirty="0">
                <a:hlinkClick r:id="rId2"/>
              </a:rPr>
              <a:t>https://fipi.ru/inostr-exam/inostr-exam-deti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02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1674</Words>
  <Application>Microsoft Office PowerPoint</Application>
  <PresentationFormat>Широкоэкранный</PresentationFormat>
  <Paragraphs>188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MT</vt:lpstr>
      <vt:lpstr>Calibri</vt:lpstr>
      <vt:lpstr>Microsoft Sans Serif</vt:lpstr>
      <vt:lpstr>Symbol</vt:lpstr>
      <vt:lpstr>Times New Roman</vt:lpstr>
      <vt:lpstr>Wingdings</vt:lpstr>
      <vt:lpstr>Office Theme</vt:lpstr>
      <vt:lpstr>Об организации приема на обучение иностранных граждан</vt:lpstr>
      <vt:lpstr>Организация приемной кампании в 2025 г.</vt:lpstr>
      <vt:lpstr>Приказы Минпросвещения России, вступающие в силу с 1 апреля 2025 г.</vt:lpstr>
      <vt:lpstr>ПРИКАЗ № 171 от 04 марта 2025г. ПОРЯДОК ПРИЕМА НА ОБУЧЕНИЕ</vt:lpstr>
      <vt:lpstr>ПРИКАЗ № 171 от 04 марта 2025г.  ПОРЯДОК ПРИЕМА НА ОБУЧЕНИЕ</vt:lpstr>
      <vt:lpstr>ПРИКАЗ № 170 от 04 марта 2025г.  ПОРЯДОК ПРОВЕДЕНИЯ ТЕСТИРОВАНИЯ </vt:lpstr>
      <vt:lpstr>ПРИКАЗ № 170 от 04 марта 2025г. ПОРЯДОК ПРОВЕДЕНИЯ ТЕСТИРОВАНИЯ</vt:lpstr>
      <vt:lpstr>ПРИКАЗ № 170 ОТ 04 МАРТА 2025 Г. ПОРЯДОК ПРОВЕДЕНИЯ ТЕСТИРОВАНИЯ </vt:lpstr>
      <vt:lpstr>ПРИКАЗ Министерства образования и науки Республики Коми от 25.03.2025 № 214 "Об организации проведения на территории Республики Коми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лиц и лиц без гражданства"</vt:lpstr>
      <vt:lpstr>Горячая линия</vt:lpstr>
      <vt:lpstr>Задачи общеобразовательным организациям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В. Кондрашова</dc:creator>
  <cp:lastModifiedBy>Татьяна Геннадьевна</cp:lastModifiedBy>
  <cp:revision>9</cp:revision>
  <cp:lastPrinted>2025-05-13T14:09:22Z</cp:lastPrinted>
  <dcterms:created xsi:type="dcterms:W3CDTF">2025-05-12T11:24:47Z</dcterms:created>
  <dcterms:modified xsi:type="dcterms:W3CDTF">2025-05-14T12:55:29Z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2025-05-12T00:00:00Z</vt:filetime>
  </property>
  <property fmtid="{D5CDD505-2E9C-101B-9397-08002B2CF9AE}" pid="5" name="Producer">
    <vt:lpwstr>Microsoft® PowerPoint® 2013</vt:lpwstr>
  </property>
</Properties>
</file>