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7" r:id="rId4"/>
    <p:sldId id="264" r:id="rId5"/>
    <p:sldId id="265" r:id="rId6"/>
    <p:sldId id="269" r:id="rId7"/>
    <p:sldId id="266" r:id="rId8"/>
    <p:sldId id="273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BFD3BF-E7F8-44F6-9D1E-CCA3C0914C66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67DA3F-3CE3-4998-B84A-C4BF4CA3DE3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3"/>
            <a:ext cx="7344816" cy="29523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проведении профилактической работы в школах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3456384" cy="267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5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50208" cy="1656184"/>
          </a:xfrm>
        </p:spPr>
        <p:txBody>
          <a:bodyPr>
            <a:normAutofit fontScale="90000"/>
          </a:bodyPr>
          <a:lstStyle/>
          <a:p>
            <a:pPr marL="402336" lvl="1" indent="0"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Руководителям образовательных организаций необходимо: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54176" cy="5051648"/>
          </a:xfrm>
        </p:spPr>
        <p:txBody>
          <a:bodyPr/>
          <a:lstStyle/>
          <a:p>
            <a:pPr marL="365760" lvl="1" indent="-283464" algn="ctr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Представлять в Управление образованием статистические данные по персональной занятости несовершеннолетних, состоящих на профилактических учетах по причине совершения ими противоправных деяний ежеквартально, не позднее 10 числа месяца, следующего за отчетным периодом.</a:t>
            </a:r>
          </a:p>
          <a:p>
            <a:pPr marL="82296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32677"/>
              </p:ext>
            </p:extLst>
          </p:nvPr>
        </p:nvGraphicFramePr>
        <p:xfrm>
          <a:off x="539552" y="4437112"/>
          <a:ext cx="8352927" cy="2352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395"/>
                <a:gridCol w="918789"/>
                <a:gridCol w="1257292"/>
                <a:gridCol w="1027592"/>
                <a:gridCol w="1142846"/>
                <a:gridCol w="1256486"/>
                <a:gridCol w="918789"/>
                <a:gridCol w="685869"/>
                <a:gridCol w="685869"/>
              </a:tblGrid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состоящего на профилактическом учете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образовательной организации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состоит на учете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(ВШУ,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КпДН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ГпДН</a:t>
                      </a: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занятости внеурочной деятельностью (кружки, секции, объединения с указанием направленности)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Занятость в системе дополнительного образования (указать образовательную организацию дополнительного образования, наименование дополнительной общеобразовательной программы)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Указать какое количество часов в неделю несовершеннолетний занят (час)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преступлений, правонарушений, совершенных обучающимися за отчетный период (перечислить)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постановки на профилактический учет/ дата снятия с профилактического учета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3647716"/>
            <a:ext cx="820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Персональная  занятость несовершеннолетних,  состоящих на различных профилактических учетах и  обучающихся в образовательных организациях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Корткеросского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260648"/>
            <a:ext cx="8640960" cy="287637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Представлять в Управление образованием статистические данные по персональной занятости несовершеннолетних, состоящих на профилактических учетах по причине того, что они воспитываются в семьях, находящихся в социально-опасном положении, семьях социального риска и неблагополучных семьях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ежеквартально, не позднее 10 числа месяца, следующего за отчетным периодом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68126"/>
              </p:ext>
            </p:extLst>
          </p:nvPr>
        </p:nvGraphicFramePr>
        <p:xfrm>
          <a:off x="395536" y="4149079"/>
          <a:ext cx="8496945" cy="2377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938"/>
                <a:gridCol w="961251"/>
                <a:gridCol w="961251"/>
                <a:gridCol w="836456"/>
                <a:gridCol w="836456"/>
                <a:gridCol w="1315394"/>
                <a:gridCol w="1194817"/>
                <a:gridCol w="1075926"/>
                <a:gridCol w="836456"/>
              </a:tblGrid>
              <a:tr h="2011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несовершеннолетнего, класс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постановки на профилактический учет/ дата снятия с профилактического учета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образовательной организации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рождения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занятости внеурочной деятельностью (кружки, секции, объединения с указанием направленности)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занятости внеурочной деятельностью (кружки, секции, объединения с указанием направленности)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Указать какое количество часов в неделю несовершеннолетний занят (час)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родителей /Причина постановки на учет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2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2967750"/>
            <a:ext cx="7992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Персональная занятость несовершеннолетних, состоящих на профилактических учетах воспитывающихся в семьях, находящихся в социально-опасном положении, семьях социального риска и неблагополучных семьях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2808312" cy="417646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Успехов в работе!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sch4.klimovichi.edu.by/ru/sm_full.aspx?guid=5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28575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36712"/>
            <a:ext cx="7498080" cy="30243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Отчетность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профилактической работе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kinderlibrary.files.wordpress.com/2010/01/9d03a5db52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21594"/>
            <a:ext cx="2879045" cy="229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815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молодежной политики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Республики Коми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7344816" cy="3096344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от 29.01.2016 года № 79</a:t>
            </a:r>
          </a:p>
          <a:p>
            <a:pPr marL="82296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организации работы по исполнению Федерального закона Российской Федерации от 24.06.1999 № 120-ФЗ «Об основах системы профилактики безнадзорности и правонарушений несовершеннолетних»</a:t>
            </a:r>
          </a:p>
          <a:p>
            <a:pPr marL="82296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82296" indent="0">
              <a:buNone/>
            </a:pPr>
            <a:r>
              <a:rPr lang="ru-RU" i="1" dirty="0"/>
              <a:t> </a:t>
            </a:r>
            <a:endParaRPr lang="ru-RU" dirty="0"/>
          </a:p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18161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school-sector.relarn.ru/efim/pic/l1_friends_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78816"/>
            <a:ext cx="2486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273630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целях снижения и дальнейшего недопущения подростковой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преступности и по поручению Министерства образования и молодежной политики Республики Коми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996952"/>
            <a:ext cx="7498080" cy="3096344"/>
          </a:xfrm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Управления образованием</a:t>
            </a:r>
          </a:p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11.02.2016 года № ОД 01/110216</a:t>
            </a:r>
          </a:p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организации работы по исполнению Федерального закона Российской Федерации от 24.06.1999 № 120-ФЗ «Об основах системы профилактики безнадзорности и правонарушений несовершеннолетних»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8196" name="Picture 4" descr="http://xn--80adjmkqz7bb6g.xn--p1ai/wp-content/uploads/2014/09/neuspevaemost-323178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" y="404664"/>
            <a:ext cx="1829376" cy="14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laycast.ru/uploads/2015/09/26/152068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" y="5157192"/>
            <a:ext cx="217561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0"/>
            <a:ext cx="7029400" cy="4509120"/>
          </a:xfrm>
        </p:spPr>
        <p:txBody>
          <a:bodyPr>
            <a:normAutofit fontScale="55000" lnSpcReduction="20000"/>
          </a:bodyPr>
          <a:lstStyle/>
          <a:p>
            <a:pPr lvl="1"/>
            <a:endParaRPr lang="ru-RU" dirty="0" smtClean="0"/>
          </a:p>
          <a:p>
            <a:pPr marL="402336" lvl="1" indent="0" algn="ctr"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Руководителям образовательных организаций необходимо:</a:t>
            </a:r>
          </a:p>
          <a:p>
            <a:pPr marL="402336" lvl="1" indent="0" algn="ctr">
              <a:buNone/>
            </a:pP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Представлять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Управление образованием статистические данные по персональной занятости несовершеннолетних, состоящих на различных профилактических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учетах,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 также информацию о мерах, принимаемых образовательными организациями, по профилактике безнадзорности и правонарушений среди несовершеннолетних ежеквартально, не позднее 10 числа месяца, следующего за отчетным периодом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festeallamenta.com/images/Fotolia_33810767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2952328" cy="246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240848" cy="1700808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тчетная таблица персональной занятости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33760"/>
              </p:ext>
            </p:extLst>
          </p:nvPr>
        </p:nvGraphicFramePr>
        <p:xfrm>
          <a:off x="1259632" y="1484784"/>
          <a:ext cx="7488832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98"/>
                <a:gridCol w="826197"/>
                <a:gridCol w="1130585"/>
                <a:gridCol w="924036"/>
                <a:gridCol w="1027673"/>
                <a:gridCol w="1129860"/>
                <a:gridCol w="826197"/>
                <a:gridCol w="616748"/>
                <a:gridCol w="594438"/>
              </a:tblGrid>
              <a:tr h="299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состоящего на профилактическом учете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образовательной организации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состоит на учете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(ВШУ,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КпДН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ГпДН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занятости внеурочной деятельностью (кружки, секции, объединения с указанием направленности)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Занятость в системе дополнительного образования (указать образовательную организацию дополнительного образования, наименование дополнительной общеобразовательной программы)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Указать какое количество часов в неделю несовершеннолетний занят (час)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преступлений, правонарушений, совершенных обучающимися за отчетный период (перечислить)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постановки на профилактический учет/ дата снятия с профилактического учета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9632" y="5180712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Итого обучающихся, состоящих на профилактических учетах - _________ человек,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Из них охвачено различными формами занятости - _____ человек  (%)¸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По уважительным причинам не заняты - __________ человек (%) (указать причины, например: находится на лечении, находятся в СИЗО, в отпуске по уходу за ребенком и др.)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заняты - ______ (%), укажите меры по обеспечению условий для вовлечения данных несовершеннолетних в деятельность кружков, секций, объединений и общественно-полезную деятельность.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Количество обучающихся, поставленных на учет за отчетный период_____(%), снятых с учета за отчетный период___________(%).</a:t>
            </a:r>
          </a:p>
          <a:p>
            <a:r>
              <a:rPr lang="ru-RU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57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8106104" cy="4320480"/>
          </a:xfrm>
        </p:spPr>
        <p:txBody>
          <a:bodyPr>
            <a:normAutofit fontScale="55000" lnSpcReduction="20000"/>
          </a:bodyPr>
          <a:lstStyle/>
          <a:p>
            <a:pPr lvl="1" algn="ctr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Обеспечить межведомственное взаимодействие с различными субъектами  системы профилактики безнадзорности и правонарушений, средствами массовой информации, родительской общественностью, волонтерскими объединениями, детскими молодежными общественными организациями с целью профилактики безнадзорности, правонарушений, асоциальных явлений среди несовершеннолетних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ctr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Организовать с несовершеннолетними, состоящими на различных профилактических учетах, и их семьями проведение индивидуальной работы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ctr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Обеспечить максимальный охват несовершеннолетних, состоящих на различных профилактических учетах, внеурочной деятельностью, программами дополнительного образования и программами каникулярной занятости</a:t>
            </a:r>
            <a:r>
              <a:rPr lang="ru-RU" b="1" dirty="0"/>
              <a:t>.</a:t>
            </a:r>
            <a:endParaRPr lang="ru-RU" sz="2000" b="1" dirty="0"/>
          </a:p>
          <a:p>
            <a:pPr algn="ctr"/>
            <a:endParaRPr lang="ru-RU" dirty="0"/>
          </a:p>
        </p:txBody>
      </p:sp>
      <p:pic>
        <p:nvPicPr>
          <p:cNvPr id="11266" name="Picture 2" descr="http://druzhkova1976.ucoz.ru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15" y="4509120"/>
            <a:ext cx="7829550" cy="22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 группы: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Несовершеннолетние, совершившие противоправное деяние</a:t>
            </a:r>
          </a:p>
          <a:p>
            <a:pPr marL="596646" indent="-514350" algn="ctr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Несовершеннолетние, воспитывающиеся в семьях, находящихся в социально-опасном положении, семьях социального риска и неблагополучных семьях.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1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26642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В целях разграничения несовершеннолетних, состоящих на профилактических учетах по причине совершения ими противоправных деяний,  и несовершеннолетних, состоящих на профилактических учетах по причине того, что они воспитываются в семьях, находящихся в социально-опасном положении, семьях социального риска и неблагополучных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семьях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212976"/>
            <a:ext cx="6444716" cy="2232248"/>
          </a:xfrm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ОТ 11.02.2016  ОД 02/110216</a:t>
            </a:r>
          </a:p>
          <a:p>
            <a:pPr marL="82296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постановке на профилактический  учет несовершеннолетних в образовательных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otvet.imgsmail.ru/download/10659780_fb3010f8bb80aa49586d91c0a035ba97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1704719" cy="18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nn.ru/forum350/0/data/forum/images/2013-06/67060565-2f23e1f821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076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289</TotalTime>
  <Words>782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О проведении профилактической работы в школах</vt:lpstr>
      <vt:lpstr>Отчетность  по профилактической работе</vt:lpstr>
      <vt:lpstr>Министерство образования и молодежной политики  Республики Коми </vt:lpstr>
      <vt:lpstr>В целях снижения и дальнейшего недопущения подростковой преступности и по поручению Министерства образования и молодежной политики Республики Коми</vt:lpstr>
      <vt:lpstr>Презентация PowerPoint</vt:lpstr>
      <vt:lpstr>Отчетная таблица персональной занятости</vt:lpstr>
      <vt:lpstr>Презентация PowerPoint</vt:lpstr>
      <vt:lpstr>Две группы:</vt:lpstr>
      <vt:lpstr>В целях разграничения несовершеннолетних, состоящих на профилактических учетах по причине совершения ими противоправных деяний,  и несовершеннолетних, состоящих на профилактических учетах по причине того, что они воспитываются в семьях, находящихся в социально-опасном положении, семьях социального риска и неблагополучных семьях </vt:lpstr>
      <vt:lpstr>Руководителям образовательных организаций необходимо:  </vt:lpstr>
      <vt:lpstr>Презентация PowerPoint</vt:lpstr>
      <vt:lpstr>Успехов в работе!</vt:lpstr>
    </vt:vector>
  </TitlesOfParts>
  <Company>Управление образованием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</dc:creator>
  <cp:lastModifiedBy>Специалист</cp:lastModifiedBy>
  <cp:revision>21</cp:revision>
  <dcterms:created xsi:type="dcterms:W3CDTF">2016-02-11T11:40:43Z</dcterms:created>
  <dcterms:modified xsi:type="dcterms:W3CDTF">2016-02-12T12:46:42Z</dcterms:modified>
</cp:coreProperties>
</file>